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ส่วนเริ่มต้น" id="{9F227CD4-C82C-4261-B0CD-7342D83AF56C}">
          <p14:sldIdLst>
            <p14:sldId id="256"/>
            <p14:sldId id="257"/>
            <p14:sldId id="258"/>
          </p14:sldIdLst>
        </p14:section>
        <p14:section name="(ส่วนที่ไม่มีชื่อ)" id="{CC9289EF-49D8-4B96-85B2-8326B11592E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06DA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72" d="100"/>
          <a:sy n="72" d="100"/>
        </p:scale>
        <p:origin x="1326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3DDFA-99A4-4712-A71D-06B8A771E02D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49A29-F7B0-476F-871A-DDCDB24BDCC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6782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4878-F6E9-4F81-9400-5A4B0B107A17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E845-3DFE-4610-BFEB-91307E5161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ransition spd="slow" advTm="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4878-F6E9-4F81-9400-5A4B0B107A17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E845-3DFE-4610-BFEB-91307E5161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ransition spd="slow" advTm="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4878-F6E9-4F81-9400-5A4B0B107A17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E845-3DFE-4610-BFEB-91307E5161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ransition spd="slow" advTm="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4878-F6E9-4F81-9400-5A4B0B107A17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E845-3DFE-4610-BFEB-91307E5161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ransition spd="slow" advTm="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4878-F6E9-4F81-9400-5A4B0B107A17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E845-3DFE-4610-BFEB-91307E5161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ransition spd="slow" advTm="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4878-F6E9-4F81-9400-5A4B0B107A17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E845-3DFE-4610-BFEB-91307E5161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ransition spd="slow" advTm="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4878-F6E9-4F81-9400-5A4B0B107A17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E845-3DFE-4610-BFEB-91307E5161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ransition spd="slow" advTm="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4878-F6E9-4F81-9400-5A4B0B107A17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E845-3DFE-4610-BFEB-91307E5161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ransition spd="slow" advTm="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4878-F6E9-4F81-9400-5A4B0B107A17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E845-3DFE-4610-BFEB-91307E5161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ransition spd="slow" advTm="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4878-F6E9-4F81-9400-5A4B0B107A17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E845-3DFE-4610-BFEB-91307E5161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ransition spd="slow" advTm="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4878-F6E9-4F81-9400-5A4B0B107A17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9E845-3DFE-4610-BFEB-91307E51617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ransition spd="slow" advTm="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44878-F6E9-4F81-9400-5A4B0B107A17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9E845-3DFE-4610-BFEB-91307E516179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 advTm="0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การออกแบบกราฟิกไม้ไผ่พื้นหลังไม้ไผ่สีเขียวสด, adobe ผู้วาดภาพประกอบ, มุม  png | PNGEg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4540" y="-1048385"/>
            <a:ext cx="10673080" cy="895477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497710" y="1829666"/>
            <a:ext cx="8215370" cy="2710161"/>
          </a:xfrm>
        </p:spPr>
        <p:txBody>
          <a:bodyPr>
            <a:noAutofit/>
          </a:bodyPr>
          <a:lstStyle/>
          <a:p>
            <a:r>
              <a:rPr lang="th-TH" sz="5400" b="1" dirty="0" smtClean="0"/>
              <a:t>โครงสร้างหน่วยงาน</a:t>
            </a:r>
            <a:br>
              <a:rPr lang="th-TH" sz="5400" b="1" dirty="0" smtClean="0"/>
            </a:br>
            <a:r>
              <a:rPr lang="th-TH" sz="5400" b="1" dirty="0" smtClean="0"/>
              <a:t>ของ</a:t>
            </a:r>
            <a:r>
              <a:rPr lang="en-US" sz="5400" b="1" dirty="0"/>
              <a:t/>
            </a:r>
            <a:br>
              <a:rPr lang="en-US" sz="5400" b="1" dirty="0"/>
            </a:br>
            <a:r>
              <a:rPr lang="th-TH" sz="5400" b="1" dirty="0" smtClean="0"/>
              <a:t>องค์การบริหารส่วน</a:t>
            </a:r>
            <a:r>
              <a:rPr lang="th-TH" sz="5400" b="1" dirty="0" smtClean="0"/>
              <a:t>ตำบลห้วยไร่</a:t>
            </a:r>
            <a:r>
              <a:rPr lang="th-TH" sz="5400" b="1" dirty="0" smtClean="0">
                <a:solidFill>
                  <a:srgbClr val="00B0F0"/>
                </a:solidFill>
                <a:cs typeface="#TS  Malee Normal" pitchFamily="18" charset="-34"/>
              </a:rPr>
              <a:t/>
            </a:r>
            <a:br>
              <a:rPr lang="th-TH" sz="5400" b="1" dirty="0" smtClean="0">
                <a:solidFill>
                  <a:srgbClr val="00B0F0"/>
                </a:solidFill>
                <a:cs typeface="#TS  Malee Normal" pitchFamily="18" charset="-34"/>
              </a:rPr>
            </a:br>
            <a:endParaRPr lang="th-TH" sz="5400" b="1" dirty="0">
              <a:solidFill>
                <a:srgbClr val="00B0F0"/>
              </a:solidFill>
              <a:cs typeface="#TS  Malee Normal" pitchFamily="18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428728" y="2928934"/>
            <a:ext cx="6400800" cy="1785950"/>
          </a:xfrm>
        </p:spPr>
        <p:txBody>
          <a:bodyPr>
            <a:normAutofit/>
          </a:bodyPr>
          <a:lstStyle/>
          <a:p>
            <a:endParaRPr lang="th-TH" sz="5800" b="1" dirty="0" smtClean="0">
              <a:solidFill>
                <a:srgbClr val="FFC000"/>
              </a:solidFill>
              <a:latin typeface="Blade 2" pitchFamily="34" charset="0"/>
              <a:cs typeface="#TS  Malee Normal" pitchFamily="18" charset="-34"/>
            </a:endParaRPr>
          </a:p>
          <a:p>
            <a:endParaRPr lang="th-TH" sz="2600" dirty="0" smtClean="0">
              <a:solidFill>
                <a:schemeClr val="tx1"/>
              </a:solidFill>
              <a:latin typeface="Blade 2" pitchFamily="34" charset="0"/>
              <a:cs typeface="#TS  Malee Normal" pitchFamily="18" charset="-34"/>
            </a:endParaRPr>
          </a:p>
          <a:p>
            <a:endParaRPr lang="th-TH" dirty="0" smtClean="0">
              <a:solidFill>
                <a:schemeClr val="tx1"/>
              </a:solidFill>
              <a:latin typeface="Blade 2" pitchFamily="34" charset="0"/>
              <a:cs typeface="#TS  Malee Normal" pitchFamily="18" charset="-34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3615580" y="-274293"/>
            <a:ext cx="1979629" cy="173351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8" y="5808205"/>
            <a:ext cx="264320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 descr="C:\Documents and Settings\Administrator\My Documents\unnamed.jpg"/>
          <p:cNvPicPr>
            <a:picLocks noChangeAspect="1" noChangeArrowheads="1"/>
          </p:cNvPicPr>
          <p:nvPr/>
        </p:nvPicPr>
        <p:blipFill>
          <a:blip r:embed="rId5" cstate="print">
            <a:lum contrast="20000"/>
          </a:blip>
          <a:srcRect t="30957" b="33887"/>
          <a:stretch>
            <a:fillRect/>
          </a:stretch>
        </p:blipFill>
        <p:spPr bwMode="auto">
          <a:xfrm>
            <a:off x="8244408" y="6932791"/>
            <a:ext cx="1745903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7" descr="C:\Documents and Settings\Administrator\My Documents\unnamed.jpg"/>
          <p:cNvPicPr>
            <a:picLocks noChangeAspect="1" noChangeArrowheads="1"/>
          </p:cNvPicPr>
          <p:nvPr/>
        </p:nvPicPr>
        <p:blipFill>
          <a:blip r:embed="rId5" cstate="print">
            <a:lum contrast="20000"/>
          </a:blip>
          <a:srcRect t="30957" b="33887"/>
          <a:stretch>
            <a:fillRect/>
          </a:stretch>
        </p:blipFill>
        <p:spPr bwMode="auto">
          <a:xfrm>
            <a:off x="-846311" y="6922344"/>
            <a:ext cx="1745903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prism isInverted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428728" y="2928934"/>
            <a:ext cx="6400800" cy="1785950"/>
          </a:xfrm>
        </p:spPr>
        <p:txBody>
          <a:bodyPr>
            <a:normAutofit/>
          </a:bodyPr>
          <a:lstStyle/>
          <a:p>
            <a:endParaRPr lang="th-TH" sz="5800" b="1" dirty="0" smtClean="0">
              <a:solidFill>
                <a:srgbClr val="FFC000"/>
              </a:solidFill>
              <a:latin typeface="Blade 2" pitchFamily="34" charset="0"/>
              <a:cs typeface="#TS  Malee Normal" pitchFamily="18" charset="-34"/>
            </a:endParaRPr>
          </a:p>
          <a:p>
            <a:endParaRPr lang="th-TH" sz="2600" dirty="0" smtClean="0">
              <a:solidFill>
                <a:schemeClr val="tx1"/>
              </a:solidFill>
              <a:latin typeface="Blade 2" pitchFamily="34" charset="0"/>
              <a:cs typeface="#TS  Malee Normal" pitchFamily="18" charset="-34"/>
            </a:endParaRPr>
          </a:p>
          <a:p>
            <a:endParaRPr lang="th-TH" dirty="0" smtClean="0">
              <a:solidFill>
                <a:schemeClr val="tx1"/>
              </a:solidFill>
              <a:latin typeface="Blade 2" pitchFamily="34" charset="0"/>
              <a:cs typeface="#TS  Malee Normal" pitchFamily="18" charset="-34"/>
            </a:endParaRP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3305175" y="1804006"/>
            <a:ext cx="2171700" cy="5413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นาย </a:t>
            </a:r>
            <a:r>
              <a:rPr kumimoji="0" lang="th-TH" altLang="th-TH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อบต</a:t>
            </a:r>
            <a:r>
              <a:rPr kumimoji="0" lang="th-TH" alt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.ห้วยไร่</a:t>
            </a:r>
            <a:endParaRPr kumimoji="0" lang="en-US" altLang="th-TH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1143000" y="3646439"/>
            <a:ext cx="2162175" cy="5888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รอง นายก </a:t>
            </a:r>
            <a:r>
              <a:rPr kumimoji="0" lang="th-TH" altLang="th-TH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อบต</a:t>
            </a:r>
            <a:r>
              <a:rPr kumimoji="0" lang="th-TH" alt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.ห้วยไร่</a:t>
            </a:r>
            <a:endParaRPr kumimoji="0" lang="en-US" altLang="th-TH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3305176" y="4703616"/>
            <a:ext cx="2418952" cy="52389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เลขานุการนายก</a:t>
            </a:r>
            <a:r>
              <a:rPr kumimoji="0" lang="th-TH" altLang="th-TH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 </a:t>
            </a:r>
            <a:r>
              <a:rPr kumimoji="0" lang="th-TH" altLang="th-TH" sz="20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อบต</a:t>
            </a:r>
            <a:r>
              <a:rPr kumimoji="0" lang="th-TH" altLang="th-TH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.ห้วยไร่</a:t>
            </a:r>
            <a:endParaRPr kumimoji="0" lang="en-US" altLang="th-TH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 flipH="1">
            <a:off x="2123727" y="3195126"/>
            <a:ext cx="7730" cy="45655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>
            <a:off x="2123727" y="3212976"/>
            <a:ext cx="439248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5476875" y="3661902"/>
            <a:ext cx="1897967" cy="57336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th-TH" sz="2000" b="1" dirty="0"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รอง นายก </a:t>
            </a:r>
            <a:r>
              <a:rPr lang="th-TH" altLang="th-TH" sz="2000" b="1" dirty="0" err="1"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อบต</a:t>
            </a:r>
            <a:r>
              <a:rPr lang="th-TH" altLang="th-TH" sz="2000" b="1" dirty="0"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.ห้วยไร่</a:t>
            </a:r>
            <a:endParaRPr lang="en-US" altLang="th-TH" sz="2000" dirty="0">
              <a:latin typeface="Arial" panose="020B0604020202020204" pitchFamily="34" charset="0"/>
            </a:endParaRPr>
          </a:p>
        </p:txBody>
      </p: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0" y="-771672"/>
            <a:ext cx="184731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anose="020B0500040200020003" pitchFamily="34" charset="-34"/>
              <a:ea typeface="Cordia New" panose="020B0304020202020204" pitchFamily="34" charset="-34"/>
              <a:cs typeface="TH SarabunIT๙" panose="020B0500040200020003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h-TH" altLang="th-TH" sz="1600" b="1" dirty="0">
              <a:latin typeface="TH SarabunIT๙" panose="020B0500040200020003" pitchFamily="34" charset="-34"/>
              <a:ea typeface="Cordia New" panose="020B0304020202020204" pitchFamily="34" charset="-34"/>
              <a:cs typeface="TH SarabunIT๙" panose="020B0500040200020003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anose="020B0500040200020003" pitchFamily="34" charset="-34"/>
              <a:ea typeface="Cordia New" panose="020B0304020202020204" pitchFamily="34" charset="-34"/>
              <a:cs typeface="TH SarabunIT๙" panose="020B0500040200020003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h-TH" altLang="th-TH" sz="1600" b="1" dirty="0">
              <a:latin typeface="TH SarabunIT๙" panose="020B0500040200020003" pitchFamily="34" charset="-34"/>
              <a:ea typeface="Cordia New" panose="020B0304020202020204" pitchFamily="34" charset="-34"/>
              <a:cs typeface="TH SarabunIT๙" panose="020B0500040200020003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anose="020B0500040200020003" pitchFamily="34" charset="-34"/>
              <a:ea typeface="Cordia New" panose="020B0304020202020204" pitchFamily="34" charset="-34"/>
              <a:cs typeface="TH SarabunIT๙" panose="020B0500040200020003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h-TH" altLang="th-TH" sz="1600" b="1" dirty="0">
              <a:latin typeface="TH SarabunIT๙" panose="020B0500040200020003" pitchFamily="34" charset="-34"/>
              <a:ea typeface="Cordia New" panose="020B0304020202020204" pitchFamily="34" charset="-34"/>
              <a:cs typeface="TH SarabunIT๙" panose="020B0500040200020003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9"/>
          <p:cNvSpPr>
            <a:spLocks noChangeArrowheads="1"/>
          </p:cNvSpPr>
          <p:nvPr/>
        </p:nvSpPr>
        <p:spPr bwMode="auto">
          <a:xfrm>
            <a:off x="114300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26" name="กล่องข้อความ 25"/>
          <p:cNvSpPr txBox="1"/>
          <p:nvPr/>
        </p:nvSpPr>
        <p:spPr>
          <a:xfrm>
            <a:off x="2733449" y="1220415"/>
            <a:ext cx="3448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th-TH" sz="1800" b="1" dirty="0"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 </a:t>
            </a:r>
            <a:r>
              <a:rPr lang="th-TH" altLang="th-TH" sz="1800" b="1" dirty="0" smtClean="0"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     </a:t>
            </a:r>
            <a:r>
              <a:rPr lang="th-TH" altLang="th-TH" sz="2000" b="1" dirty="0" smtClean="0"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โครงสร้างองค์การ</a:t>
            </a:r>
            <a:r>
              <a:rPr lang="th-TH" altLang="th-TH" sz="2000" b="1" dirty="0"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บริหารส่วน</a:t>
            </a:r>
            <a:r>
              <a:rPr lang="th-TH" altLang="th-TH" sz="2000" b="1" dirty="0" smtClean="0"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ตำบลห้วยไร่</a:t>
            </a:r>
            <a:endParaRPr lang="en-US" altLang="th-TH" sz="2000" dirty="0"/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 flipH="1">
            <a:off x="6502982" y="3212976"/>
            <a:ext cx="10760" cy="45242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27" name="กล่องข้อความ 26"/>
          <p:cNvSpPr txBox="1"/>
          <p:nvPr/>
        </p:nvSpPr>
        <p:spPr>
          <a:xfrm>
            <a:off x="467544" y="45720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 smtClean="0">
                <a:cs typeface="+mj-cs"/>
              </a:rPr>
              <a:t>โครงสร้างหน่วยงาน</a:t>
            </a:r>
            <a:endParaRPr lang="th-TH" sz="1800" b="1" dirty="0">
              <a:cs typeface="+mj-cs"/>
            </a:endParaRPr>
          </a:p>
        </p:txBody>
      </p:sp>
      <p:cxnSp>
        <p:nvCxnSpPr>
          <p:cNvPr id="29" name="ลูกศรเชื่อมต่อแบบตรง 28"/>
          <p:cNvCxnSpPr>
            <a:stCxn id="4" idx="2"/>
          </p:cNvCxnSpPr>
          <p:nvPr/>
        </p:nvCxnSpPr>
        <p:spPr>
          <a:xfrm flipH="1">
            <a:off x="4375925" y="2345343"/>
            <a:ext cx="15100" cy="8676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Line 13"/>
          <p:cNvSpPr>
            <a:spLocks noChangeShapeType="1"/>
          </p:cNvSpPr>
          <p:nvPr/>
        </p:nvSpPr>
        <p:spPr bwMode="auto">
          <a:xfrm>
            <a:off x="4379395" y="3226863"/>
            <a:ext cx="11630" cy="147675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18990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prism isInverted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428728" y="2928934"/>
            <a:ext cx="6400800" cy="1785950"/>
          </a:xfrm>
        </p:spPr>
        <p:txBody>
          <a:bodyPr>
            <a:normAutofit/>
          </a:bodyPr>
          <a:lstStyle/>
          <a:p>
            <a:endParaRPr lang="th-TH" sz="5800" b="1" dirty="0" smtClean="0">
              <a:solidFill>
                <a:srgbClr val="FFC000"/>
              </a:solidFill>
              <a:latin typeface="Blade 2" pitchFamily="34" charset="0"/>
              <a:cs typeface="#TS  Malee Normal" pitchFamily="18" charset="-34"/>
            </a:endParaRPr>
          </a:p>
          <a:p>
            <a:endParaRPr lang="th-TH" sz="2600" dirty="0" smtClean="0">
              <a:solidFill>
                <a:schemeClr val="tx1"/>
              </a:solidFill>
              <a:latin typeface="Blade 2" pitchFamily="34" charset="0"/>
              <a:cs typeface="#TS  Malee Normal" pitchFamily="18" charset="-34"/>
            </a:endParaRPr>
          </a:p>
          <a:p>
            <a:endParaRPr lang="th-TH" dirty="0" smtClean="0">
              <a:solidFill>
                <a:schemeClr val="tx1"/>
              </a:solidFill>
              <a:latin typeface="Blade 2" pitchFamily="34" charset="0"/>
              <a:cs typeface="#TS  Malee Normal" pitchFamily="18" charset="-34"/>
            </a:endParaRP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3305175" y="1804006"/>
            <a:ext cx="2171700" cy="5413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ปลัด </a:t>
            </a:r>
            <a:r>
              <a:rPr kumimoji="0" lang="th-TH" altLang="th-TH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อบต</a:t>
            </a: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.</a:t>
            </a:r>
            <a:endParaRPr kumimoji="0" lang="en-US" altLang="th-TH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(</a:t>
            </a: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นักบริหารงานท้องถิ่น ระดับกลาง)</a:t>
            </a:r>
            <a:endParaRPr kumimoji="0" lang="en-US" altLang="th-TH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92365" y="4262447"/>
            <a:ext cx="1492699" cy="552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สำนักปลัด </a:t>
            </a:r>
            <a:r>
              <a:rPr kumimoji="0" lang="th-TH" altLang="th-TH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อบต</a:t>
            </a: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.</a:t>
            </a:r>
            <a:endParaRPr kumimoji="0" lang="en-US" altLang="th-TH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th-TH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(</a:t>
            </a:r>
            <a:r>
              <a:rPr kumimoji="0" lang="th-TH" altLang="th-TH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นักบริหารงานทั่วไป ระดับต้น)</a:t>
            </a:r>
            <a:endParaRPr kumimoji="0" lang="en-US" alt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1778603" y="4248720"/>
            <a:ext cx="1635148" cy="552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กองคลัง</a:t>
            </a:r>
            <a:endParaRPr kumimoji="0" lang="en-US" altLang="th-TH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th-TH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(</a:t>
            </a:r>
            <a:r>
              <a:rPr kumimoji="0" lang="th-TH" altLang="th-TH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นักบริหารงานการคลัง ระดับต้น)</a:t>
            </a:r>
            <a:endParaRPr kumimoji="0" lang="en-US" alt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3573111" y="4251334"/>
            <a:ext cx="1657349" cy="552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กองช่าง</a:t>
            </a:r>
            <a:endParaRPr kumimoji="0" lang="en-US" altLang="th-TH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(</a:t>
            </a: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นักบริหารงานช่าง ระดับต้น)</a:t>
            </a:r>
            <a:endParaRPr kumimoji="0" lang="en-US" alt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Line 14"/>
          <p:cNvSpPr>
            <a:spLocks noChangeShapeType="1"/>
          </p:cNvSpPr>
          <p:nvPr/>
        </p:nvSpPr>
        <p:spPr bwMode="auto">
          <a:xfrm flipH="1">
            <a:off x="4403848" y="2352671"/>
            <a:ext cx="10760" cy="47534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 flipH="1">
            <a:off x="800100" y="3805896"/>
            <a:ext cx="7730" cy="45655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 flipH="1">
            <a:off x="4365165" y="3796292"/>
            <a:ext cx="10760" cy="45242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7374842" y="4190586"/>
            <a:ext cx="1552553" cy="914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กองการศึกษา ศาสนาและวัฒนธรรม</a:t>
            </a:r>
            <a:endParaRPr kumimoji="0" lang="en-US" altLang="th-TH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(</a:t>
            </a: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นักบริหารงานการศึกษา </a:t>
            </a:r>
            <a:endParaRPr kumimoji="0" lang="en-US" altLang="th-TH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ระดับต้น)</a:t>
            </a:r>
            <a:endParaRPr kumimoji="0" lang="en-US" alt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2591780" y="3805896"/>
            <a:ext cx="20858" cy="44282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>
            <a:off x="800100" y="3805896"/>
            <a:ext cx="7315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>
            <a:off x="8096526" y="3741661"/>
            <a:ext cx="18092" cy="448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5419725" y="4251334"/>
            <a:ext cx="1714500" cy="657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กองสาธารณสุขและสิ่งแวดล้อม</a:t>
            </a:r>
            <a:endParaRPr kumimoji="0" lang="en-US" altLang="th-TH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(</a:t>
            </a: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นักบริหารสาธารณสุข </a:t>
            </a:r>
            <a:endParaRPr kumimoji="0" lang="en-US" altLang="th-TH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ระดับต้น)</a:t>
            </a:r>
            <a:endParaRPr kumimoji="0" lang="th-TH" alt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3371850" y="2839413"/>
            <a:ext cx="2171700" cy="5413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รองปลัด </a:t>
            </a:r>
            <a:r>
              <a:rPr kumimoji="0" lang="th-TH" altLang="th-TH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อบต</a:t>
            </a: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.</a:t>
            </a:r>
            <a:endParaRPr kumimoji="0" lang="en-US" altLang="th-TH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(</a:t>
            </a: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นักบริหารงานท้องถิ่น ระดับต้น)</a:t>
            </a:r>
            <a:endParaRPr kumimoji="0" lang="en-US" altLang="th-TH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6110495" y="2253787"/>
            <a:ext cx="1549400" cy="5685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หน่วยตรวจสอบภายใน</a:t>
            </a:r>
            <a:endParaRPr kumimoji="0" lang="en-US" altLang="th-TH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หน่วยตรวจสอบภายใน </a:t>
            </a:r>
            <a:endParaRPr kumimoji="0" lang="en-US" altLang="th-TH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auto">
          <a:xfrm>
            <a:off x="4391025" y="2492896"/>
            <a:ext cx="16891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6110495" y="3020321"/>
            <a:ext cx="1549400" cy="379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งานตรวจสอบภายใน</a:t>
            </a:r>
            <a:endParaRPr kumimoji="0" lang="en-US" altLang="th-TH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0" y="-771672"/>
            <a:ext cx="184731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anose="020B0500040200020003" pitchFamily="34" charset="-34"/>
              <a:ea typeface="Cordia New" panose="020B0304020202020204" pitchFamily="34" charset="-34"/>
              <a:cs typeface="TH SarabunIT๙" panose="020B0500040200020003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h-TH" altLang="th-TH" sz="1600" b="1" dirty="0">
              <a:latin typeface="TH SarabunIT๙" panose="020B0500040200020003" pitchFamily="34" charset="-34"/>
              <a:ea typeface="Cordia New" panose="020B0304020202020204" pitchFamily="34" charset="-34"/>
              <a:cs typeface="TH SarabunIT๙" panose="020B0500040200020003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anose="020B0500040200020003" pitchFamily="34" charset="-34"/>
              <a:ea typeface="Cordia New" panose="020B0304020202020204" pitchFamily="34" charset="-34"/>
              <a:cs typeface="TH SarabunIT๙" panose="020B0500040200020003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h-TH" altLang="th-TH" sz="1600" b="1" dirty="0">
              <a:latin typeface="TH SarabunIT๙" panose="020B0500040200020003" pitchFamily="34" charset="-34"/>
              <a:ea typeface="Cordia New" panose="020B0304020202020204" pitchFamily="34" charset="-34"/>
              <a:cs typeface="TH SarabunIT๙" panose="020B0500040200020003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IT๙" panose="020B0500040200020003" pitchFamily="34" charset="-34"/>
              <a:ea typeface="Cordia New" panose="020B0304020202020204" pitchFamily="34" charset="-34"/>
              <a:cs typeface="TH SarabunIT๙" panose="020B0500040200020003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h-TH" altLang="th-TH" sz="1600" b="1" dirty="0">
              <a:latin typeface="TH SarabunIT๙" panose="020B0500040200020003" pitchFamily="34" charset="-34"/>
              <a:ea typeface="Cordia New" panose="020B0304020202020204" pitchFamily="34" charset="-34"/>
              <a:cs typeface="TH SarabunIT๙" panose="020B0500040200020003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9"/>
          <p:cNvSpPr>
            <a:spLocks noChangeArrowheads="1"/>
          </p:cNvSpPr>
          <p:nvPr/>
        </p:nvSpPr>
        <p:spPr bwMode="auto">
          <a:xfrm>
            <a:off x="114300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26" name="กล่องข้อความ 25"/>
          <p:cNvSpPr txBox="1"/>
          <p:nvPr/>
        </p:nvSpPr>
        <p:spPr>
          <a:xfrm>
            <a:off x="2510984" y="1181178"/>
            <a:ext cx="4236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th-TH" sz="1800" b="1" dirty="0"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 </a:t>
            </a:r>
            <a:r>
              <a:rPr lang="th-TH" altLang="th-TH" sz="1800" b="1" dirty="0" smtClean="0"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  </a:t>
            </a:r>
            <a:r>
              <a:rPr lang="th-TH" altLang="th-TH" sz="2000" b="1" dirty="0" smtClean="0"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โครงสร้าง</a:t>
            </a:r>
            <a:r>
              <a:rPr lang="th-TH" altLang="th-TH" sz="2000" b="1" dirty="0"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ส่วน</a:t>
            </a:r>
            <a:r>
              <a:rPr lang="th-TH" altLang="th-TH" sz="2000" b="1" dirty="0" smtClean="0"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ราชการองค์การ</a:t>
            </a:r>
            <a:r>
              <a:rPr lang="th-TH" altLang="th-TH" sz="2000" b="1" dirty="0"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บริหารส่วน</a:t>
            </a:r>
            <a:r>
              <a:rPr lang="th-TH" altLang="th-TH" sz="2000" b="1" dirty="0" smtClean="0"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ตำบลห้วยไร่</a:t>
            </a:r>
            <a:endParaRPr lang="en-US" altLang="th-TH" sz="2000" dirty="0"/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 flipH="1">
            <a:off x="6292309" y="3771980"/>
            <a:ext cx="10760" cy="45242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 flipH="1">
            <a:off x="4379583" y="3406190"/>
            <a:ext cx="10760" cy="45242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27" name="กล่องข้อความ 26"/>
          <p:cNvSpPr txBox="1"/>
          <p:nvPr/>
        </p:nvSpPr>
        <p:spPr>
          <a:xfrm>
            <a:off x="467544" y="457200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cs typeface="+mj-cs"/>
              </a:rPr>
              <a:t>โครงสร้างหน่วยงาน</a:t>
            </a:r>
            <a:endParaRPr lang="th-TH" sz="2000" b="1" dirty="0">
              <a:cs typeface="+mj-cs"/>
            </a:endParaRPr>
          </a:p>
        </p:txBody>
      </p:sp>
      <p:cxnSp>
        <p:nvCxnSpPr>
          <p:cNvPr id="11" name="ลูกศรเชื่อมต่อแบบตรง 10"/>
          <p:cNvCxnSpPr>
            <a:stCxn id="20" idx="2"/>
            <a:endCxn id="22" idx="0"/>
          </p:cNvCxnSpPr>
          <p:nvPr/>
        </p:nvCxnSpPr>
        <p:spPr>
          <a:xfrm>
            <a:off x="6885195" y="2822361"/>
            <a:ext cx="0" cy="197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330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prism isInverted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</TotalTime>
  <Words>122</Words>
  <Application>Microsoft Office PowerPoint</Application>
  <PresentationFormat>นำเสนอทางหน้าจอ (4:3)</PresentationFormat>
  <Paragraphs>41</Paragraphs>
  <Slides>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3</vt:i4>
      </vt:variant>
    </vt:vector>
  </HeadingPairs>
  <TitlesOfParts>
    <vt:vector size="11" baseType="lpstr">
      <vt:lpstr>#TS  Malee Normal</vt:lpstr>
      <vt:lpstr>Angsana New</vt:lpstr>
      <vt:lpstr>Arial</vt:lpstr>
      <vt:lpstr>Blade 2</vt:lpstr>
      <vt:lpstr>Calibri</vt:lpstr>
      <vt:lpstr>Cordia New</vt:lpstr>
      <vt:lpstr>TH SarabunIT๙</vt:lpstr>
      <vt:lpstr>ชุดรูปแบบของ Office</vt:lpstr>
      <vt:lpstr>โครงสร้างหน่วยงาน ของ องค์การบริหารส่วนตำบลห้วยไร่ </vt:lpstr>
      <vt:lpstr>งานนำเสนอ PowerPoint</vt:lpstr>
      <vt:lpstr>งานนำเสนอ PowerPoint</vt:lpstr>
    </vt:vector>
  </TitlesOfParts>
  <Company>KKD 2010 V5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โครงการฝึกอบรมพัฒนาบุคลากรองค์การบริหารส่วนตำบลห้วยไร่  ประจำปีงบประมาณ พ.ศ.2564</dc:title>
  <dc:creator>KKD</dc:creator>
  <cp:lastModifiedBy>computer</cp:lastModifiedBy>
  <cp:revision>60</cp:revision>
  <dcterms:created xsi:type="dcterms:W3CDTF">2021-08-13T13:27:17Z</dcterms:created>
  <dcterms:modified xsi:type="dcterms:W3CDTF">2021-11-09T04:06:32Z</dcterms:modified>
</cp:coreProperties>
</file>