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56" r:id="rId2"/>
    <p:sldId id="258" r:id="rId3"/>
    <p:sldId id="265" r:id="rId4"/>
    <p:sldId id="259" r:id="rId5"/>
    <p:sldId id="260" r:id="rId6"/>
    <p:sldId id="263" r:id="rId7"/>
  </p:sldIdLst>
  <p:sldSz cx="6858000" cy="9906000" type="A4"/>
  <p:notesSz cx="6888163" cy="100187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518C"/>
    <a:srgbClr val="F2C4B7"/>
    <a:srgbClr val="DBD445"/>
    <a:srgbClr val="FFFF01"/>
    <a:srgbClr val="F5B78D"/>
    <a:srgbClr val="C96511"/>
    <a:srgbClr val="CA6811"/>
    <a:srgbClr val="2E518E"/>
    <a:srgbClr val="334052"/>
    <a:srgbClr val="3340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1" autoAdjust="0"/>
    <p:restoredTop sz="94660"/>
  </p:normalViewPr>
  <p:slideViewPr>
    <p:cSldViewPr snapToGrid="0">
      <p:cViewPr>
        <p:scale>
          <a:sx n="100" d="100"/>
          <a:sy n="100" d="100"/>
        </p:scale>
        <p:origin x="1603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282" cy="5014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901344" y="0"/>
            <a:ext cx="2985282" cy="5014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C094A9-1F0F-4E8B-884B-190FC8009750}" type="datetimeFigureOut">
              <a:rPr lang="th-TH" smtClean="0"/>
              <a:t>08/06/66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2274888" y="1252538"/>
            <a:ext cx="23383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8201" y="4821315"/>
            <a:ext cx="5511762" cy="394548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517269"/>
            <a:ext cx="2985282" cy="5014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901344" y="9517269"/>
            <a:ext cx="2985282" cy="5014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D708C-CF10-4085-A635-8152CF3C1D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34211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CBBA8-CD90-4DA9-8454-961D90556BCB}" type="datetimeFigureOut">
              <a:rPr lang="th-TH" smtClean="0"/>
              <a:t>08/06/66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40C-92CE-4B4F-AC51-EE8257CB4BA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06463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CBBA8-CD90-4DA9-8454-961D90556BCB}" type="datetimeFigureOut">
              <a:rPr lang="th-TH" smtClean="0"/>
              <a:t>08/06/66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40C-92CE-4B4F-AC51-EE8257CB4BA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29813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CBBA8-CD90-4DA9-8454-961D90556BCB}" type="datetimeFigureOut">
              <a:rPr lang="th-TH" smtClean="0"/>
              <a:t>08/06/66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40C-92CE-4B4F-AC51-EE8257CB4BA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99037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CBBA8-CD90-4DA9-8454-961D90556BCB}" type="datetimeFigureOut">
              <a:rPr lang="th-TH" smtClean="0"/>
              <a:t>08/06/66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40C-92CE-4B4F-AC51-EE8257CB4BA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97039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CBBA8-CD90-4DA9-8454-961D90556BCB}" type="datetimeFigureOut">
              <a:rPr lang="th-TH" smtClean="0"/>
              <a:t>08/06/66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40C-92CE-4B4F-AC51-EE8257CB4BA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6337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CBBA8-CD90-4DA9-8454-961D90556BCB}" type="datetimeFigureOut">
              <a:rPr lang="th-TH" smtClean="0"/>
              <a:t>08/06/66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40C-92CE-4B4F-AC51-EE8257CB4BA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63035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CBBA8-CD90-4DA9-8454-961D90556BCB}" type="datetimeFigureOut">
              <a:rPr lang="th-TH" smtClean="0"/>
              <a:t>08/06/66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40C-92CE-4B4F-AC51-EE8257CB4BA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98499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CBBA8-CD90-4DA9-8454-961D90556BCB}" type="datetimeFigureOut">
              <a:rPr lang="th-TH" smtClean="0"/>
              <a:t>08/06/66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40C-92CE-4B4F-AC51-EE8257CB4BA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95983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CBBA8-CD90-4DA9-8454-961D90556BCB}" type="datetimeFigureOut">
              <a:rPr lang="th-TH" smtClean="0"/>
              <a:t>08/06/66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40C-92CE-4B4F-AC51-EE8257CB4BA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29075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CBBA8-CD90-4DA9-8454-961D90556BCB}" type="datetimeFigureOut">
              <a:rPr lang="th-TH" smtClean="0"/>
              <a:t>08/06/66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40C-92CE-4B4F-AC51-EE8257CB4BA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27434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CBBA8-CD90-4DA9-8454-961D90556BCB}" type="datetimeFigureOut">
              <a:rPr lang="th-TH" smtClean="0"/>
              <a:t>08/06/66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40C-92CE-4B4F-AC51-EE8257CB4BA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45686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CBBA8-CD90-4DA9-8454-961D90556BCB}" type="datetimeFigureOut">
              <a:rPr lang="th-TH" smtClean="0"/>
              <a:t>08/06/66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1340C-92CE-4B4F-AC51-EE8257CB4BA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50802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openxmlformats.org/officeDocument/2006/relationships/image" Target="../media/image10.jpg"/><Relationship Id="rId3" Type="http://schemas.microsoft.com/office/2007/relationships/hdphoto" Target="../media/hdphoto1.wdp"/><Relationship Id="rId7" Type="http://schemas.openxmlformats.org/officeDocument/2006/relationships/image" Target="../media/image4.jpg"/><Relationship Id="rId12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jpg"/><Relationship Id="rId5" Type="http://schemas.microsoft.com/office/2007/relationships/hdphoto" Target="../media/hdphoto2.wdp"/><Relationship Id="rId10" Type="http://schemas.openxmlformats.org/officeDocument/2006/relationships/image" Target="../media/image7.jpg"/><Relationship Id="rId4" Type="http://schemas.openxmlformats.org/officeDocument/2006/relationships/image" Target="../media/image2.png"/><Relationship Id="rId9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6.jpg"/><Relationship Id="rId7" Type="http://schemas.openxmlformats.org/officeDocument/2006/relationships/image" Target="../media/image15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11" Type="http://schemas.openxmlformats.org/officeDocument/2006/relationships/image" Target="../media/image18.jpg"/><Relationship Id="rId5" Type="http://schemas.openxmlformats.org/officeDocument/2006/relationships/image" Target="../media/image13.jpg"/><Relationship Id="rId10" Type="http://schemas.openxmlformats.org/officeDocument/2006/relationships/image" Target="../media/image17.jpg"/><Relationship Id="rId4" Type="http://schemas.openxmlformats.org/officeDocument/2006/relationships/image" Target="../media/image12.jpg"/><Relationship Id="rId9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4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10.jpg"/><Relationship Id="rId7" Type="http://schemas.openxmlformats.org/officeDocument/2006/relationships/image" Target="../media/image25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8.jpg"/><Relationship Id="rId7" Type="http://schemas.openxmlformats.org/officeDocument/2006/relationships/image" Target="../media/image30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Relationship Id="rId9" Type="http://schemas.openxmlformats.org/officeDocument/2006/relationships/image" Target="../media/image3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lgCheck">
          <a:fgClr>
            <a:srgbClr val="F2C4B7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778AEBFE-A84B-44E4-B989-B9A4A339829D}"/>
              </a:ext>
            </a:extLst>
          </p:cNvPr>
          <p:cNvSpPr/>
          <p:nvPr/>
        </p:nvSpPr>
        <p:spPr>
          <a:xfrm>
            <a:off x="-31766" y="7975600"/>
            <a:ext cx="6870700" cy="1930400"/>
          </a:xfrm>
          <a:custGeom>
            <a:avLst/>
            <a:gdLst>
              <a:gd name="connsiteX0" fmla="*/ 0 w 6858000"/>
              <a:gd name="connsiteY0" fmla="*/ 0 h 1409700"/>
              <a:gd name="connsiteX1" fmla="*/ 6858000 w 6858000"/>
              <a:gd name="connsiteY1" fmla="*/ 0 h 1409700"/>
              <a:gd name="connsiteX2" fmla="*/ 6858000 w 6858000"/>
              <a:gd name="connsiteY2" fmla="*/ 1409700 h 1409700"/>
              <a:gd name="connsiteX3" fmla="*/ 0 w 6858000"/>
              <a:gd name="connsiteY3" fmla="*/ 1409700 h 1409700"/>
              <a:gd name="connsiteX4" fmla="*/ 0 w 6858000"/>
              <a:gd name="connsiteY4" fmla="*/ 0 h 14097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0700" h="1930400">
                <a:moveTo>
                  <a:pt x="0" y="520700"/>
                </a:moveTo>
                <a:cubicBezTo>
                  <a:pt x="2099733" y="1134533"/>
                  <a:pt x="4758267" y="1291167"/>
                  <a:pt x="6870700" y="0"/>
                </a:cubicBezTo>
                <a:cubicBezTo>
                  <a:pt x="6866467" y="643467"/>
                  <a:pt x="6862233" y="1286933"/>
                  <a:pt x="6858000" y="1930400"/>
                </a:cubicBezTo>
                <a:lnTo>
                  <a:pt x="0" y="1930400"/>
                </a:lnTo>
                <a:lnTo>
                  <a:pt x="0" y="520700"/>
                </a:lnTo>
                <a:close/>
              </a:path>
            </a:pathLst>
          </a:custGeom>
          <a:gradFill flip="none" rotWithShape="1">
            <a:gsLst>
              <a:gs pos="0">
                <a:srgbClr val="F5B78D"/>
              </a:gs>
              <a:gs pos="58000">
                <a:srgbClr val="F2C4B7"/>
              </a:gs>
              <a:gs pos="100000">
                <a:srgbClr val="C0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D7AC6E92-1F33-4CDF-A8EC-4E8896FCAA98}"/>
              </a:ext>
            </a:extLst>
          </p:cNvPr>
          <p:cNvSpPr/>
          <p:nvPr/>
        </p:nvSpPr>
        <p:spPr>
          <a:xfrm>
            <a:off x="-25942" y="7929342"/>
            <a:ext cx="6896642" cy="1266843"/>
          </a:xfrm>
          <a:custGeom>
            <a:avLst/>
            <a:gdLst>
              <a:gd name="connsiteX0" fmla="*/ 0 w 6858000"/>
              <a:gd name="connsiteY0" fmla="*/ 0 h 1346200"/>
              <a:gd name="connsiteX1" fmla="*/ 6858000 w 6858000"/>
              <a:gd name="connsiteY1" fmla="*/ 0 h 1346200"/>
              <a:gd name="connsiteX2" fmla="*/ 6858000 w 6858000"/>
              <a:gd name="connsiteY2" fmla="*/ 1346200 h 1346200"/>
              <a:gd name="connsiteX3" fmla="*/ 0 w 6858000"/>
              <a:gd name="connsiteY3" fmla="*/ 1346200 h 1346200"/>
              <a:gd name="connsiteX4" fmla="*/ 0 w 6858000"/>
              <a:gd name="connsiteY4" fmla="*/ 0 h 1346200"/>
              <a:gd name="connsiteX0" fmla="*/ 0 w 6858000"/>
              <a:gd name="connsiteY0" fmla="*/ 0 h 1346200"/>
              <a:gd name="connsiteX1" fmla="*/ 6858000 w 6858000"/>
              <a:gd name="connsiteY1" fmla="*/ 0 h 1346200"/>
              <a:gd name="connsiteX2" fmla="*/ 0 w 6858000"/>
              <a:gd name="connsiteY2" fmla="*/ 1346200 h 1346200"/>
              <a:gd name="connsiteX3" fmla="*/ 0 w 6858000"/>
              <a:gd name="connsiteY3" fmla="*/ 0 h 1346200"/>
              <a:gd name="connsiteX0" fmla="*/ 0 w 6858000"/>
              <a:gd name="connsiteY0" fmla="*/ 0 h 1352862"/>
              <a:gd name="connsiteX1" fmla="*/ 6858000 w 6858000"/>
              <a:gd name="connsiteY1" fmla="*/ 0 h 1352862"/>
              <a:gd name="connsiteX2" fmla="*/ 0 w 6858000"/>
              <a:gd name="connsiteY2" fmla="*/ 1346200 h 1352862"/>
              <a:gd name="connsiteX3" fmla="*/ 0 w 6858000"/>
              <a:gd name="connsiteY3" fmla="*/ 0 h 1352862"/>
              <a:gd name="connsiteX0" fmla="*/ 0 w 6858000"/>
              <a:gd name="connsiteY0" fmla="*/ 0 h 1354735"/>
              <a:gd name="connsiteX1" fmla="*/ 6858000 w 6858000"/>
              <a:gd name="connsiteY1" fmla="*/ 0 h 1354735"/>
              <a:gd name="connsiteX2" fmla="*/ 0 w 6858000"/>
              <a:gd name="connsiteY2" fmla="*/ 1346200 h 1354735"/>
              <a:gd name="connsiteX3" fmla="*/ 0 w 6858000"/>
              <a:gd name="connsiteY3" fmla="*/ 0 h 1354735"/>
              <a:gd name="connsiteX0" fmla="*/ 0 w 6858000"/>
              <a:gd name="connsiteY0" fmla="*/ 0 h 1354735"/>
              <a:gd name="connsiteX1" fmla="*/ 6858000 w 6858000"/>
              <a:gd name="connsiteY1" fmla="*/ 0 h 1354735"/>
              <a:gd name="connsiteX2" fmla="*/ 0 w 6858000"/>
              <a:gd name="connsiteY2" fmla="*/ 1346200 h 1354735"/>
              <a:gd name="connsiteX3" fmla="*/ 0 w 6858000"/>
              <a:gd name="connsiteY3" fmla="*/ 0 h 1354735"/>
              <a:gd name="connsiteX0" fmla="*/ 0 w 6858000"/>
              <a:gd name="connsiteY0" fmla="*/ 0 h 1354735"/>
              <a:gd name="connsiteX1" fmla="*/ 6858000 w 6858000"/>
              <a:gd name="connsiteY1" fmla="*/ 0 h 1354735"/>
              <a:gd name="connsiteX2" fmla="*/ 0 w 6858000"/>
              <a:gd name="connsiteY2" fmla="*/ 1346200 h 1354735"/>
              <a:gd name="connsiteX3" fmla="*/ 0 w 6858000"/>
              <a:gd name="connsiteY3" fmla="*/ 0 h 1354735"/>
              <a:gd name="connsiteX0" fmla="*/ 0 w 6858000"/>
              <a:gd name="connsiteY0" fmla="*/ 0 h 1354735"/>
              <a:gd name="connsiteX1" fmla="*/ 6858000 w 6858000"/>
              <a:gd name="connsiteY1" fmla="*/ 0 h 1354735"/>
              <a:gd name="connsiteX2" fmla="*/ 0 w 6858000"/>
              <a:gd name="connsiteY2" fmla="*/ 1346200 h 1354735"/>
              <a:gd name="connsiteX3" fmla="*/ 0 w 6858000"/>
              <a:gd name="connsiteY3" fmla="*/ 0 h 1354735"/>
              <a:gd name="connsiteX0" fmla="*/ 0 w 6858000"/>
              <a:gd name="connsiteY0" fmla="*/ 0 h 1354735"/>
              <a:gd name="connsiteX1" fmla="*/ 6858000 w 6858000"/>
              <a:gd name="connsiteY1" fmla="*/ 0 h 1354735"/>
              <a:gd name="connsiteX2" fmla="*/ 0 w 6858000"/>
              <a:gd name="connsiteY2" fmla="*/ 1346200 h 1354735"/>
              <a:gd name="connsiteX3" fmla="*/ 0 w 6858000"/>
              <a:gd name="connsiteY3" fmla="*/ 0 h 1354735"/>
              <a:gd name="connsiteX0" fmla="*/ 0 w 6858000"/>
              <a:gd name="connsiteY0" fmla="*/ 0 h 1354375"/>
              <a:gd name="connsiteX1" fmla="*/ 6858000 w 6858000"/>
              <a:gd name="connsiteY1" fmla="*/ 0 h 1354375"/>
              <a:gd name="connsiteX2" fmla="*/ 0 w 6858000"/>
              <a:gd name="connsiteY2" fmla="*/ 1346200 h 1354375"/>
              <a:gd name="connsiteX3" fmla="*/ 0 w 6858000"/>
              <a:gd name="connsiteY3" fmla="*/ 0 h 1354375"/>
              <a:gd name="connsiteX0" fmla="*/ 12700 w 6870700"/>
              <a:gd name="connsiteY0" fmla="*/ 0 h 1228743"/>
              <a:gd name="connsiteX1" fmla="*/ 6870700 w 6870700"/>
              <a:gd name="connsiteY1" fmla="*/ 0 h 1228743"/>
              <a:gd name="connsiteX2" fmla="*/ 0 w 6870700"/>
              <a:gd name="connsiteY2" fmla="*/ 1219200 h 1228743"/>
              <a:gd name="connsiteX3" fmla="*/ 12700 w 6870700"/>
              <a:gd name="connsiteY3" fmla="*/ 0 h 1228743"/>
              <a:gd name="connsiteX0" fmla="*/ 12700 w 6870700"/>
              <a:gd name="connsiteY0" fmla="*/ 0 h 1254143"/>
              <a:gd name="connsiteX1" fmla="*/ 6870700 w 6870700"/>
              <a:gd name="connsiteY1" fmla="*/ 25400 h 1254143"/>
              <a:gd name="connsiteX2" fmla="*/ 0 w 6870700"/>
              <a:gd name="connsiteY2" fmla="*/ 1244600 h 1254143"/>
              <a:gd name="connsiteX3" fmla="*/ 12700 w 6870700"/>
              <a:gd name="connsiteY3" fmla="*/ 0 h 1254143"/>
              <a:gd name="connsiteX0" fmla="*/ 564 w 6883918"/>
              <a:gd name="connsiteY0" fmla="*/ 0 h 1266843"/>
              <a:gd name="connsiteX1" fmla="*/ 6883918 w 6883918"/>
              <a:gd name="connsiteY1" fmla="*/ 38100 h 1266843"/>
              <a:gd name="connsiteX2" fmla="*/ 13218 w 6883918"/>
              <a:gd name="connsiteY2" fmla="*/ 1257300 h 1266843"/>
              <a:gd name="connsiteX3" fmla="*/ 564 w 6883918"/>
              <a:gd name="connsiteY3" fmla="*/ 0 h 126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83918" h="1266843">
                <a:moveTo>
                  <a:pt x="564" y="0"/>
                </a:moveTo>
                <a:cubicBezTo>
                  <a:pt x="3188264" y="1270000"/>
                  <a:pt x="4953518" y="838200"/>
                  <a:pt x="6883918" y="38100"/>
                </a:cubicBezTo>
                <a:cubicBezTo>
                  <a:pt x="5613918" y="690033"/>
                  <a:pt x="4610618" y="1354667"/>
                  <a:pt x="13218" y="1257300"/>
                </a:cubicBezTo>
                <a:cubicBezTo>
                  <a:pt x="17451" y="850900"/>
                  <a:pt x="-3669" y="406400"/>
                  <a:pt x="564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rgbClr val="FFFF00"/>
              </a:gs>
              <a:gs pos="100000">
                <a:schemeClr val="accent2">
                  <a:lumMod val="75000"/>
                </a:schemeClr>
              </a:gs>
            </a:gsLst>
            <a:lin ang="10800000" scaled="1"/>
            <a:tileRect/>
          </a:gra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599F0B0A-7FB8-46A5-ADA5-1FCC92B4DF0E}"/>
              </a:ext>
            </a:extLst>
          </p:cNvPr>
          <p:cNvSpPr/>
          <p:nvPr/>
        </p:nvSpPr>
        <p:spPr>
          <a:xfrm>
            <a:off x="-12700" y="0"/>
            <a:ext cx="6870700" cy="2184400"/>
          </a:xfrm>
          <a:custGeom>
            <a:avLst/>
            <a:gdLst>
              <a:gd name="connsiteX0" fmla="*/ 0 w 6870700"/>
              <a:gd name="connsiteY0" fmla="*/ 0 h 1701800"/>
              <a:gd name="connsiteX1" fmla="*/ 6870700 w 6870700"/>
              <a:gd name="connsiteY1" fmla="*/ 0 h 1701800"/>
              <a:gd name="connsiteX2" fmla="*/ 6870700 w 6870700"/>
              <a:gd name="connsiteY2" fmla="*/ 1701800 h 1701800"/>
              <a:gd name="connsiteX3" fmla="*/ 0 w 6870700"/>
              <a:gd name="connsiteY3" fmla="*/ 1701800 h 1701800"/>
              <a:gd name="connsiteX4" fmla="*/ 0 w 6870700"/>
              <a:gd name="connsiteY4" fmla="*/ 0 h 1701800"/>
              <a:gd name="connsiteX0" fmla="*/ 0 w 6870700"/>
              <a:gd name="connsiteY0" fmla="*/ 0 h 2184400"/>
              <a:gd name="connsiteX1" fmla="*/ 6870700 w 6870700"/>
              <a:gd name="connsiteY1" fmla="*/ 0 h 2184400"/>
              <a:gd name="connsiteX2" fmla="*/ 6870700 w 6870700"/>
              <a:gd name="connsiteY2" fmla="*/ 1701800 h 2184400"/>
              <a:gd name="connsiteX3" fmla="*/ 0 w 6870700"/>
              <a:gd name="connsiteY3" fmla="*/ 2184400 h 2184400"/>
              <a:gd name="connsiteX4" fmla="*/ 0 w 6870700"/>
              <a:gd name="connsiteY4" fmla="*/ 0 h 2184400"/>
              <a:gd name="connsiteX0" fmla="*/ 0 w 6870700"/>
              <a:gd name="connsiteY0" fmla="*/ 0 h 2184400"/>
              <a:gd name="connsiteX1" fmla="*/ 6870700 w 6870700"/>
              <a:gd name="connsiteY1" fmla="*/ 0 h 2184400"/>
              <a:gd name="connsiteX2" fmla="*/ 6870700 w 6870700"/>
              <a:gd name="connsiteY2" fmla="*/ 1701800 h 2184400"/>
              <a:gd name="connsiteX3" fmla="*/ 0 w 6870700"/>
              <a:gd name="connsiteY3" fmla="*/ 2184400 h 2184400"/>
              <a:gd name="connsiteX4" fmla="*/ 0 w 6870700"/>
              <a:gd name="connsiteY4" fmla="*/ 0 h 2184400"/>
              <a:gd name="connsiteX0" fmla="*/ 0 w 6870700"/>
              <a:gd name="connsiteY0" fmla="*/ 0 h 2184400"/>
              <a:gd name="connsiteX1" fmla="*/ 6870700 w 6870700"/>
              <a:gd name="connsiteY1" fmla="*/ 0 h 2184400"/>
              <a:gd name="connsiteX2" fmla="*/ 6870700 w 6870700"/>
              <a:gd name="connsiteY2" fmla="*/ 1701800 h 2184400"/>
              <a:gd name="connsiteX3" fmla="*/ 0 w 6870700"/>
              <a:gd name="connsiteY3" fmla="*/ 2184400 h 2184400"/>
              <a:gd name="connsiteX4" fmla="*/ 0 w 6870700"/>
              <a:gd name="connsiteY4" fmla="*/ 0 h 218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0700" h="2184400">
                <a:moveTo>
                  <a:pt x="0" y="0"/>
                </a:moveTo>
                <a:lnTo>
                  <a:pt x="6870700" y="0"/>
                </a:lnTo>
                <a:lnTo>
                  <a:pt x="6870700" y="1701800"/>
                </a:lnTo>
                <a:cubicBezTo>
                  <a:pt x="4770967" y="1367367"/>
                  <a:pt x="2747433" y="982133"/>
                  <a:pt x="0" y="218440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47000">
                <a:schemeClr val="accent2">
                  <a:lumMod val="20000"/>
                  <a:lumOff val="80000"/>
                </a:schemeClr>
              </a:gs>
              <a:gs pos="100000">
                <a:srgbClr val="C0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C6F0E855-F9A7-4AA1-868C-ADB07B6BDD06}"/>
              </a:ext>
            </a:extLst>
          </p:cNvPr>
          <p:cNvSpPr/>
          <p:nvPr/>
        </p:nvSpPr>
        <p:spPr>
          <a:xfrm>
            <a:off x="-12700" y="749101"/>
            <a:ext cx="6870700" cy="1443457"/>
          </a:xfrm>
          <a:custGeom>
            <a:avLst/>
            <a:gdLst>
              <a:gd name="connsiteX0" fmla="*/ 0 w 6870700"/>
              <a:gd name="connsiteY0" fmla="*/ 0 h 1600200"/>
              <a:gd name="connsiteX1" fmla="*/ 6870700 w 6870700"/>
              <a:gd name="connsiteY1" fmla="*/ 0 h 1600200"/>
              <a:gd name="connsiteX2" fmla="*/ 6870700 w 6870700"/>
              <a:gd name="connsiteY2" fmla="*/ 1600200 h 1600200"/>
              <a:gd name="connsiteX3" fmla="*/ 0 w 6870700"/>
              <a:gd name="connsiteY3" fmla="*/ 1600200 h 1600200"/>
              <a:gd name="connsiteX4" fmla="*/ 0 w 6870700"/>
              <a:gd name="connsiteY4" fmla="*/ 0 h 1600200"/>
              <a:gd name="connsiteX0" fmla="*/ 0 w 6870700"/>
              <a:gd name="connsiteY0" fmla="*/ 1600200 h 1600200"/>
              <a:gd name="connsiteX1" fmla="*/ 6870700 w 6870700"/>
              <a:gd name="connsiteY1" fmla="*/ 0 h 1600200"/>
              <a:gd name="connsiteX2" fmla="*/ 6870700 w 6870700"/>
              <a:gd name="connsiteY2" fmla="*/ 1600200 h 1600200"/>
              <a:gd name="connsiteX3" fmla="*/ 0 w 6870700"/>
              <a:gd name="connsiteY3" fmla="*/ 1600200 h 1600200"/>
              <a:gd name="connsiteX0" fmla="*/ 0 w 6870700"/>
              <a:gd name="connsiteY0" fmla="*/ 1744319 h 1744319"/>
              <a:gd name="connsiteX1" fmla="*/ 6870700 w 6870700"/>
              <a:gd name="connsiteY1" fmla="*/ 144119 h 1744319"/>
              <a:gd name="connsiteX2" fmla="*/ 6870700 w 6870700"/>
              <a:gd name="connsiteY2" fmla="*/ 1744319 h 1744319"/>
              <a:gd name="connsiteX3" fmla="*/ 0 w 6870700"/>
              <a:gd name="connsiteY3" fmla="*/ 1744319 h 1744319"/>
              <a:gd name="connsiteX0" fmla="*/ 0 w 6870700"/>
              <a:gd name="connsiteY0" fmla="*/ 1791077 h 1791077"/>
              <a:gd name="connsiteX1" fmla="*/ 6870700 w 6870700"/>
              <a:gd name="connsiteY1" fmla="*/ 190877 h 1791077"/>
              <a:gd name="connsiteX2" fmla="*/ 6870700 w 6870700"/>
              <a:gd name="connsiteY2" fmla="*/ 1791077 h 1791077"/>
              <a:gd name="connsiteX3" fmla="*/ 0 w 6870700"/>
              <a:gd name="connsiteY3" fmla="*/ 1791077 h 1791077"/>
              <a:gd name="connsiteX0" fmla="*/ 0 w 6870700"/>
              <a:gd name="connsiteY0" fmla="*/ 1791077 h 1791077"/>
              <a:gd name="connsiteX1" fmla="*/ 6870700 w 6870700"/>
              <a:gd name="connsiteY1" fmla="*/ 190877 h 1791077"/>
              <a:gd name="connsiteX2" fmla="*/ 6870700 w 6870700"/>
              <a:gd name="connsiteY2" fmla="*/ 1791077 h 1791077"/>
              <a:gd name="connsiteX3" fmla="*/ 0 w 6870700"/>
              <a:gd name="connsiteY3" fmla="*/ 1791077 h 1791077"/>
              <a:gd name="connsiteX0" fmla="*/ 0 w 6870700"/>
              <a:gd name="connsiteY0" fmla="*/ 1636222 h 1636222"/>
              <a:gd name="connsiteX1" fmla="*/ 6870700 w 6870700"/>
              <a:gd name="connsiteY1" fmla="*/ 36022 h 1636222"/>
              <a:gd name="connsiteX2" fmla="*/ 6870700 w 6870700"/>
              <a:gd name="connsiteY2" fmla="*/ 1636222 h 1636222"/>
              <a:gd name="connsiteX3" fmla="*/ 0 w 6870700"/>
              <a:gd name="connsiteY3" fmla="*/ 1636222 h 1636222"/>
              <a:gd name="connsiteX0" fmla="*/ 0 w 6870700"/>
              <a:gd name="connsiteY0" fmla="*/ 1490901 h 1490901"/>
              <a:gd name="connsiteX1" fmla="*/ 6870700 w 6870700"/>
              <a:gd name="connsiteY1" fmla="*/ 43101 h 1490901"/>
              <a:gd name="connsiteX2" fmla="*/ 6870700 w 6870700"/>
              <a:gd name="connsiteY2" fmla="*/ 1490901 h 1490901"/>
              <a:gd name="connsiteX3" fmla="*/ 0 w 6870700"/>
              <a:gd name="connsiteY3" fmla="*/ 1490901 h 1490901"/>
              <a:gd name="connsiteX0" fmla="*/ 0 w 6870700"/>
              <a:gd name="connsiteY0" fmla="*/ 1490901 h 1490901"/>
              <a:gd name="connsiteX1" fmla="*/ 6870700 w 6870700"/>
              <a:gd name="connsiteY1" fmla="*/ 43101 h 1490901"/>
              <a:gd name="connsiteX2" fmla="*/ 6870700 w 6870700"/>
              <a:gd name="connsiteY2" fmla="*/ 1490901 h 1490901"/>
              <a:gd name="connsiteX3" fmla="*/ 0 w 6870700"/>
              <a:gd name="connsiteY3" fmla="*/ 1490901 h 1490901"/>
              <a:gd name="connsiteX0" fmla="*/ 0 w 6870700"/>
              <a:gd name="connsiteY0" fmla="*/ 1490901 h 1490901"/>
              <a:gd name="connsiteX1" fmla="*/ 6870700 w 6870700"/>
              <a:gd name="connsiteY1" fmla="*/ 43101 h 1490901"/>
              <a:gd name="connsiteX2" fmla="*/ 6870700 w 6870700"/>
              <a:gd name="connsiteY2" fmla="*/ 1490901 h 1490901"/>
              <a:gd name="connsiteX3" fmla="*/ 0 w 6870700"/>
              <a:gd name="connsiteY3" fmla="*/ 1490901 h 1490901"/>
              <a:gd name="connsiteX0" fmla="*/ 0 w 6870700"/>
              <a:gd name="connsiteY0" fmla="*/ 1372012 h 1372012"/>
              <a:gd name="connsiteX1" fmla="*/ 6870700 w 6870700"/>
              <a:gd name="connsiteY1" fmla="*/ 51212 h 1372012"/>
              <a:gd name="connsiteX2" fmla="*/ 6870700 w 6870700"/>
              <a:gd name="connsiteY2" fmla="*/ 1372012 h 1372012"/>
              <a:gd name="connsiteX3" fmla="*/ 0 w 6870700"/>
              <a:gd name="connsiteY3" fmla="*/ 1372012 h 1372012"/>
              <a:gd name="connsiteX0" fmla="*/ 0 w 6870700"/>
              <a:gd name="connsiteY0" fmla="*/ 1443457 h 1443457"/>
              <a:gd name="connsiteX1" fmla="*/ 6870700 w 6870700"/>
              <a:gd name="connsiteY1" fmla="*/ 122657 h 1443457"/>
              <a:gd name="connsiteX2" fmla="*/ 6870700 w 6870700"/>
              <a:gd name="connsiteY2" fmla="*/ 1443457 h 1443457"/>
              <a:gd name="connsiteX3" fmla="*/ 0 w 6870700"/>
              <a:gd name="connsiteY3" fmla="*/ 1443457 h 1443457"/>
              <a:gd name="connsiteX0" fmla="*/ 0 w 6870700"/>
              <a:gd name="connsiteY0" fmla="*/ 1443457 h 1443457"/>
              <a:gd name="connsiteX1" fmla="*/ 6870700 w 6870700"/>
              <a:gd name="connsiteY1" fmla="*/ 122657 h 1443457"/>
              <a:gd name="connsiteX2" fmla="*/ 6858000 w 6870700"/>
              <a:gd name="connsiteY2" fmla="*/ 1252957 h 1443457"/>
              <a:gd name="connsiteX3" fmla="*/ 0 w 6870700"/>
              <a:gd name="connsiteY3" fmla="*/ 1443457 h 1443457"/>
              <a:gd name="connsiteX0" fmla="*/ 0 w 6896100"/>
              <a:gd name="connsiteY0" fmla="*/ 1443457 h 1443457"/>
              <a:gd name="connsiteX1" fmla="*/ 6870700 w 6896100"/>
              <a:gd name="connsiteY1" fmla="*/ 122657 h 1443457"/>
              <a:gd name="connsiteX2" fmla="*/ 6896100 w 6896100"/>
              <a:gd name="connsiteY2" fmla="*/ 1354557 h 1443457"/>
              <a:gd name="connsiteX3" fmla="*/ 0 w 6896100"/>
              <a:gd name="connsiteY3" fmla="*/ 1443457 h 1443457"/>
              <a:gd name="connsiteX0" fmla="*/ 0 w 6870700"/>
              <a:gd name="connsiteY0" fmla="*/ 1443457 h 1443457"/>
              <a:gd name="connsiteX1" fmla="*/ 6870700 w 6870700"/>
              <a:gd name="connsiteY1" fmla="*/ 122657 h 1443457"/>
              <a:gd name="connsiteX2" fmla="*/ 6845300 w 6870700"/>
              <a:gd name="connsiteY2" fmla="*/ 1278357 h 1443457"/>
              <a:gd name="connsiteX3" fmla="*/ 0 w 6870700"/>
              <a:gd name="connsiteY3" fmla="*/ 1443457 h 1443457"/>
              <a:gd name="connsiteX0" fmla="*/ 0 w 6870700"/>
              <a:gd name="connsiteY0" fmla="*/ 1443457 h 1443457"/>
              <a:gd name="connsiteX1" fmla="*/ 6870700 w 6870700"/>
              <a:gd name="connsiteY1" fmla="*/ 122657 h 1443457"/>
              <a:gd name="connsiteX2" fmla="*/ 6845300 w 6870700"/>
              <a:gd name="connsiteY2" fmla="*/ 1278357 h 1443457"/>
              <a:gd name="connsiteX3" fmla="*/ 0 w 6870700"/>
              <a:gd name="connsiteY3" fmla="*/ 1443457 h 1443457"/>
              <a:gd name="connsiteX0" fmla="*/ 0 w 6870700"/>
              <a:gd name="connsiteY0" fmla="*/ 1443457 h 1443457"/>
              <a:gd name="connsiteX1" fmla="*/ 6870700 w 6870700"/>
              <a:gd name="connsiteY1" fmla="*/ 122657 h 1443457"/>
              <a:gd name="connsiteX2" fmla="*/ 6870700 w 6870700"/>
              <a:gd name="connsiteY2" fmla="*/ 1303757 h 1443457"/>
              <a:gd name="connsiteX3" fmla="*/ 0 w 6870700"/>
              <a:gd name="connsiteY3" fmla="*/ 1443457 h 144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70700" h="1443457">
                <a:moveTo>
                  <a:pt x="0" y="1443457"/>
                </a:moveTo>
                <a:cubicBezTo>
                  <a:pt x="1452033" y="313157"/>
                  <a:pt x="4275667" y="-271043"/>
                  <a:pt x="6870700" y="122657"/>
                </a:cubicBezTo>
                <a:lnTo>
                  <a:pt x="6870700" y="1303757"/>
                </a:lnTo>
                <a:cubicBezTo>
                  <a:pt x="6218767" y="846557"/>
                  <a:pt x="3090333" y="71857"/>
                  <a:pt x="0" y="1443457"/>
                </a:cubicBezTo>
                <a:close/>
              </a:path>
            </a:pathLst>
          </a:custGeom>
          <a:gradFill flip="none" rotWithShape="1">
            <a:gsLst>
              <a:gs pos="0">
                <a:srgbClr val="C96511"/>
              </a:gs>
              <a:gs pos="60000">
                <a:srgbClr val="FFFF01"/>
              </a:gs>
              <a:gs pos="33000">
                <a:srgbClr val="FFFF01"/>
              </a:gs>
              <a:gs pos="100000">
                <a:srgbClr val="CA681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04F33EC8-F185-4173-BDE9-5E64FCA98793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4038" y1="62109" x2="47695" y2="63427"/>
                        <a14:foregroundMark x1="54849" y1="60791" x2="64229" y2="58320"/>
                        <a14:foregroundMark x1="34499" y1="29489" x2="34499" y2="29489"/>
                        <a14:foregroundMark x1="59459" y1="30643" x2="59459" y2="30643"/>
                        <a14:foregroundMark x1="48808" y1="43328" x2="48808" y2="43328"/>
                        <a14:foregroundMark x1="68998" y1="46952" x2="68998" y2="46952"/>
                        <a14:foregroundMark x1="75040" y1="54530" x2="75040" y2="54530"/>
                        <a14:foregroundMark x1="59459" y1="72158" x2="59459" y2="72158"/>
                        <a14:foregroundMark x1="59459" y1="72158" x2="59459" y2="72158"/>
                        <a14:foregroundMark x1="70270" y1="65898" x2="70270" y2="65898"/>
                        <a14:foregroundMark x1="35771" y1="69687" x2="35771" y2="69687"/>
                        <a14:foregroundMark x1="29730" y1="58320" x2="29730" y2="58320"/>
                        <a14:foregroundMark x1="27345" y1="40692" x2="27345" y2="40692"/>
                        <a14:foregroundMark x1="35771" y1="42010" x2="35771" y2="42010"/>
                        <a14:foregroundMark x1="48808" y1="23229" x2="48808" y2="23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11" t="-3092" b="-1032"/>
          <a:stretch/>
        </p:blipFill>
        <p:spPr bwMode="auto">
          <a:xfrm>
            <a:off x="108584" y="215424"/>
            <a:ext cx="1288416" cy="1218291"/>
          </a:xfrm>
          <a:prstGeom prst="flowChartConnector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8D0F483E-D2DF-412B-94D0-4C1E1742850A}"/>
              </a:ext>
            </a:extLst>
          </p:cNvPr>
          <p:cNvSpPr txBox="1"/>
          <p:nvPr/>
        </p:nvSpPr>
        <p:spPr>
          <a:xfrm>
            <a:off x="1397000" y="-59626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undina Sans" panose="020B0300020202020204" pitchFamily="34" charset="-34"/>
                <a:ea typeface="Arundina Sans" panose="020B0300020202020204" pitchFamily="34" charset="-34"/>
                <a:cs typeface="Arundina Sans" panose="020B0300020202020204" pitchFamily="34" charset="-34"/>
              </a:rPr>
              <a:t>องค์การบริหารส่วนตำบลจานลาน</a:t>
            </a: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AA870748-50A1-4634-ACE0-A00EC03D01A7}"/>
              </a:ext>
            </a:extLst>
          </p:cNvPr>
          <p:cNvSpPr txBox="1"/>
          <p:nvPr/>
        </p:nvSpPr>
        <p:spPr>
          <a:xfrm>
            <a:off x="2319515" y="1054653"/>
            <a:ext cx="4563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/>
              <a:t>จดหมายข่าวฉบับที่ 5/2566  ประจำเดือน พฤษภาคม พ.ศ  2566</a:t>
            </a: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4884479A-BC62-4B7B-9C85-C47173778EA4}"/>
              </a:ext>
            </a:extLst>
          </p:cNvPr>
          <p:cNvSpPr txBox="1"/>
          <p:nvPr/>
        </p:nvSpPr>
        <p:spPr>
          <a:xfrm>
            <a:off x="1758316" y="461369"/>
            <a:ext cx="499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Chan </a:t>
            </a:r>
            <a:r>
              <a:rPr lang="en-US" dirty="0" err="1"/>
              <a:t>lan</a:t>
            </a:r>
            <a:r>
              <a:rPr lang="en-US" dirty="0"/>
              <a:t> Subdistrict </a:t>
            </a:r>
            <a:r>
              <a:rPr lang="en-US" dirty="0" err="1"/>
              <a:t>Adminisstrative</a:t>
            </a:r>
            <a:r>
              <a:rPr lang="en-US" dirty="0"/>
              <a:t> Organization </a:t>
            </a:r>
            <a:endParaRPr lang="th-TH" dirty="0"/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E4471E5D-1D81-46B9-A01A-CB5A6D7635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03442"/>
            <a:ext cx="495300" cy="495300"/>
          </a:xfrm>
          <a:prstGeom prst="rect">
            <a:avLst/>
          </a:prstGeom>
        </p:spPr>
      </p:pic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5F207A7C-2997-45D7-865C-734F10841122}"/>
              </a:ext>
            </a:extLst>
          </p:cNvPr>
          <p:cNvSpPr/>
          <p:nvPr/>
        </p:nvSpPr>
        <p:spPr>
          <a:xfrm>
            <a:off x="412435" y="9405631"/>
            <a:ext cx="9845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/>
              <a:t>045-989663</a:t>
            </a:r>
          </a:p>
        </p:txBody>
      </p:sp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27C0EA47-3342-4D06-AB4A-3014EE5EC433}"/>
              </a:ext>
            </a:extLst>
          </p:cNvPr>
          <p:cNvSpPr/>
          <p:nvPr/>
        </p:nvSpPr>
        <p:spPr>
          <a:xfrm>
            <a:off x="1410242" y="9242443"/>
            <a:ext cx="4127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www.janlan-acr.go.th    </a:t>
            </a:r>
          </a:p>
          <a:p>
            <a:r>
              <a:rPr lang="en-US" sz="1600" dirty="0" err="1"/>
              <a:t>Email.Address:obt_janlan@hotmail.com</a:t>
            </a:r>
            <a:endParaRPr lang="en-US" sz="1600" dirty="0"/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D6AEF46D-60E2-4612-8FC9-8EEE20FF31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8921" y="8903159"/>
            <a:ext cx="877900" cy="871804"/>
          </a:xfrm>
          <a:prstGeom prst="rect">
            <a:avLst/>
          </a:prstGeom>
        </p:spPr>
      </p:pic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93536638-3878-4A61-B6FA-8EB05B944D95}"/>
              </a:ext>
            </a:extLst>
          </p:cNvPr>
          <p:cNvSpPr txBox="1"/>
          <p:nvPr/>
        </p:nvSpPr>
        <p:spPr>
          <a:xfrm>
            <a:off x="-12700" y="8726315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99 </a:t>
            </a:r>
            <a:r>
              <a:rPr lang="th-TH" dirty="0"/>
              <a:t>หมู่5 ต.จานลาน อ.พนา จ.อำนาจเจริญ</a:t>
            </a:r>
          </a:p>
        </p:txBody>
      </p:sp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098789BE-06FD-42B6-9E5B-099E35B1BC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515" y="4550579"/>
            <a:ext cx="2382825" cy="1786312"/>
          </a:xfrm>
          <a:prstGeom prst="snip2DiagRect">
            <a:avLst>
              <a:gd name="adj1" fmla="val 1749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2E518C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30793F10-8CAA-4A8E-B965-E919A99F9C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39" y="3184035"/>
            <a:ext cx="2266086" cy="1618713"/>
          </a:xfrm>
          <a:prstGeom prst="snip2DiagRect">
            <a:avLst>
              <a:gd name="adj1" fmla="val 2150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11E06194-ACA1-418A-A272-9B0F16D8AA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345" y="1742747"/>
            <a:ext cx="2266085" cy="1722624"/>
          </a:xfrm>
          <a:prstGeom prst="snip2DiagRect">
            <a:avLst>
              <a:gd name="adj1" fmla="val 19807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E0FD395D-2B43-4242-BC26-7DE2BC325A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316" y="5563844"/>
            <a:ext cx="1901100" cy="1508833"/>
          </a:xfrm>
          <a:prstGeom prst="snip2DiagRect">
            <a:avLst>
              <a:gd name="adj1" fmla="val 1630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DED3B083-7EAC-40A1-992E-4F778FDD49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1" y="5599974"/>
            <a:ext cx="2086369" cy="1552269"/>
          </a:xfrm>
          <a:prstGeom prst="snip2DiagRect">
            <a:avLst>
              <a:gd name="adj1" fmla="val 20949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9C5592D3-07E3-4A96-BDCD-47BBF107A0C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980" y="6973724"/>
            <a:ext cx="2101216" cy="1575912"/>
          </a:xfrm>
          <a:prstGeom prst="snip2DiagRect">
            <a:avLst>
              <a:gd name="adj1" fmla="val 18858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980955C6-39B7-4ADA-AF0C-C81C87C4D4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430" y="3252351"/>
            <a:ext cx="1950833" cy="1618713"/>
          </a:xfrm>
          <a:prstGeom prst="snip2DiagRect">
            <a:avLst>
              <a:gd name="adj1" fmla="val 16019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179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3">
            <a:extLst>
              <a:ext uri="{FF2B5EF4-FFF2-40B4-BE49-F238E27FC236}">
                <a16:creationId xmlns:a16="http://schemas.microsoft.com/office/drawing/2014/main" id="{C1D6D4C5-0E54-4265-B10F-03F2D7CFFE62}"/>
              </a:ext>
            </a:extLst>
          </p:cNvPr>
          <p:cNvSpPr/>
          <p:nvPr/>
        </p:nvSpPr>
        <p:spPr>
          <a:xfrm>
            <a:off x="-12700" y="8839200"/>
            <a:ext cx="6870700" cy="1066800"/>
          </a:xfrm>
          <a:custGeom>
            <a:avLst/>
            <a:gdLst>
              <a:gd name="connsiteX0" fmla="*/ 0 w 6858000"/>
              <a:gd name="connsiteY0" fmla="*/ 0 h 1409700"/>
              <a:gd name="connsiteX1" fmla="*/ 6858000 w 6858000"/>
              <a:gd name="connsiteY1" fmla="*/ 0 h 1409700"/>
              <a:gd name="connsiteX2" fmla="*/ 6858000 w 6858000"/>
              <a:gd name="connsiteY2" fmla="*/ 1409700 h 1409700"/>
              <a:gd name="connsiteX3" fmla="*/ 0 w 6858000"/>
              <a:gd name="connsiteY3" fmla="*/ 1409700 h 1409700"/>
              <a:gd name="connsiteX4" fmla="*/ 0 w 6858000"/>
              <a:gd name="connsiteY4" fmla="*/ 0 h 14097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0700" h="1930400">
                <a:moveTo>
                  <a:pt x="0" y="520700"/>
                </a:moveTo>
                <a:cubicBezTo>
                  <a:pt x="2099733" y="1134533"/>
                  <a:pt x="4758267" y="1291167"/>
                  <a:pt x="6870700" y="0"/>
                </a:cubicBezTo>
                <a:cubicBezTo>
                  <a:pt x="6866467" y="643467"/>
                  <a:pt x="6862233" y="1286933"/>
                  <a:pt x="6858000" y="1930400"/>
                </a:cubicBezTo>
                <a:lnTo>
                  <a:pt x="0" y="1930400"/>
                </a:lnTo>
                <a:lnTo>
                  <a:pt x="0" y="520700"/>
                </a:lnTo>
                <a:close/>
              </a:path>
            </a:pathLst>
          </a:custGeom>
          <a:gradFill flip="none" rotWithShape="1">
            <a:gsLst>
              <a:gs pos="0">
                <a:srgbClr val="F5B78D"/>
              </a:gs>
              <a:gs pos="58000">
                <a:srgbClr val="F2C4B7"/>
              </a:gs>
              <a:gs pos="100000">
                <a:srgbClr val="C0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12AC9141-7679-4357-818B-25373FF03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1"/>
            <a:ext cx="6858000" cy="1333499"/>
          </a:xfrm>
          <a:prstGeom prst="rect">
            <a:avLst/>
          </a:prstGeom>
        </p:spPr>
      </p:pic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4A1F8389-D353-414A-AE26-CD9C06BAC28A}"/>
              </a:ext>
            </a:extLst>
          </p:cNvPr>
          <p:cNvSpPr/>
          <p:nvPr/>
        </p:nvSpPr>
        <p:spPr>
          <a:xfrm>
            <a:off x="0" y="172134"/>
            <a:ext cx="51181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>
                <a:ln w="0"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จดหมายข่าวฉบับที่ 5/2566 ประจำเดือน  พฤษภาคม 2566 หน้า 1 </a:t>
            </a:r>
          </a:p>
        </p:txBody>
      </p:sp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59EE8049-AB27-42CA-BD1C-5B7385614A7E}"/>
              </a:ext>
            </a:extLst>
          </p:cNvPr>
          <p:cNvSpPr/>
          <p:nvPr/>
        </p:nvSpPr>
        <p:spPr>
          <a:xfrm>
            <a:off x="72390" y="9398000"/>
            <a:ext cx="60363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/>
              <a:t>องค์การบริหารส่วนตำบลจานลาน อำเภอพนา จังหวัดอำนาจเจริญ</a:t>
            </a: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8B20E21C-A431-4F41-B14C-E122083491F8}"/>
              </a:ext>
            </a:extLst>
          </p:cNvPr>
          <p:cNvSpPr txBox="1"/>
          <p:nvPr/>
        </p:nvSpPr>
        <p:spPr>
          <a:xfrm>
            <a:off x="207565" y="1243236"/>
            <a:ext cx="65437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/>
              <a:t>18 พฤษภาคม 2566 นายสมหมาย ศิริอนันต์ นายกองค์การบริหารส่วนตำบลจานลาน จัดทำโครงการ อบต.สัญจรพบประชาชน ประจำปีงบประมาณ 2566  เพื่อเปิดโอกาสให้ประชาชนได้รับรู้ข่าวสาร ร่วมแสดงความคิดเห็น  รวมทั้งเพื่อรับทราบปัญหา</a:t>
            </a:r>
            <a:r>
              <a:rPr lang="th-TH" dirty="0" err="1"/>
              <a:t>ต่างๆ</a:t>
            </a:r>
            <a:r>
              <a:rPr lang="th-TH" dirty="0"/>
              <a:t> ของประชาชนในท้องถิ่นอย่างมีประสิทธิผล เป็นการส่งเสริมการให้บริการประชาชนโดยให้บริการ อำนวยความสะดวกประชาชนในการรับลงทะเบียนผู้สูงอายุ ผู้พิการ บริการรับชำระภาษี และรับทราบปัญหาความต้องการชองประชาชน   ณ โรงเรียนบ้านจานลาน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A50AA99-9C89-4CAA-8A41-B26A9B3EE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494" y="2670534"/>
            <a:ext cx="1911897" cy="1333499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B35357A3-61F7-470D-8A8F-D9AAE64C3A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435" y="4181063"/>
            <a:ext cx="1945955" cy="1509680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D053A351-5612-40F5-A472-9A2A2822F8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891" y="2670534"/>
            <a:ext cx="2015544" cy="1346075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A1E59351-3FEB-46A8-BFCE-0FAB0EA176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87" y="4138132"/>
            <a:ext cx="2025333" cy="1552611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AEC41F1A-8613-4774-BE76-CF216F1C10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24" y="2683110"/>
            <a:ext cx="2025333" cy="1333499"/>
          </a:xfrm>
          <a:prstGeom prst="rect">
            <a:avLst/>
          </a:prstGeom>
          <a:ln w="12700">
            <a:solidFill>
              <a:schemeClr val="accent2"/>
            </a:solidFill>
          </a:ln>
        </p:spPr>
      </p:pic>
      <p:sp>
        <p:nvSpPr>
          <p:cNvPr id="29" name="สี่เหลี่ยมผืนผ้า 28">
            <a:extLst>
              <a:ext uri="{FF2B5EF4-FFF2-40B4-BE49-F238E27FC236}">
                <a16:creationId xmlns:a16="http://schemas.microsoft.com/office/drawing/2014/main" id="{A88EEC88-0241-482A-B0C1-650BD58C07B0}"/>
              </a:ext>
            </a:extLst>
          </p:cNvPr>
          <p:cNvSpPr/>
          <p:nvPr/>
        </p:nvSpPr>
        <p:spPr>
          <a:xfrm>
            <a:off x="162032" y="5867773"/>
            <a:ext cx="4283422" cy="17543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rgbClr val="2E518C"/>
            </a:solidFill>
          </a:ln>
        </p:spPr>
        <p:txBody>
          <a:bodyPr wrap="square">
            <a:spAutoFit/>
          </a:bodyPr>
          <a:lstStyle/>
          <a:p>
            <a:r>
              <a:rPr lang="th-TH" dirty="0">
                <a:solidFill>
                  <a:srgbClr val="050505"/>
                </a:solidFill>
                <a:latin typeface="Segoe UI Historic" panose="020B0502040204020203" pitchFamily="34" charset="0"/>
              </a:rPr>
              <a:t>18 พฤษภาคม 2566 เวลา 13.30 น. นายสมหมาย ศิริอนันต์       นายกองค์การบริหารส่วนตำบลจานลาน เป็นประธานพิธีเปิดโครงการส่งเสริมประเพณีบุญบั้งไฟ ณ วัดทุ่งสว่าง บ้านจานลาน ตำบลจานลาน อำเภอพนา จังหวัดอำนาจเจริญ และ เวลา 15.00 น. เยี่ยมชมขบวนฟ้อนรำ แสดงการเซิ้งบั้งไฟที่บ้านสร้อย หมู่ที่ 3,10,18</a:t>
            </a:r>
            <a:endParaRPr lang="th-TH" dirty="0"/>
          </a:p>
        </p:txBody>
      </p:sp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C39FBE35-6CA9-42B2-B511-1DCFCC72D5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251" y="6061001"/>
            <a:ext cx="2177822" cy="1816170"/>
          </a:xfrm>
          <a:prstGeom prst="snip2DiagRect">
            <a:avLst>
              <a:gd name="adj1" fmla="val 22824"/>
              <a:gd name="adj2" fmla="val 16667"/>
            </a:avLst>
          </a:prstGeom>
          <a:solidFill>
            <a:schemeClr val="accent2"/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BB8D1474-756E-4E9A-B616-EFD197B57B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85" y="7788826"/>
            <a:ext cx="1928191" cy="1446143"/>
          </a:xfrm>
          <a:prstGeom prst="snip2DiagRect">
            <a:avLst>
              <a:gd name="adj1" fmla="val 18858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75EB95C6-95D6-415D-B658-CD02CECC5E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073" y="7848655"/>
            <a:ext cx="1769168" cy="1446142"/>
          </a:xfrm>
          <a:prstGeom prst="snip2DiagRect">
            <a:avLst>
              <a:gd name="adj1" fmla="val 1953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546B3559-F68B-4BFF-9774-4892A425AD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15026" y="4243166"/>
            <a:ext cx="2035407" cy="1447578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629999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3">
            <a:extLst>
              <a:ext uri="{FF2B5EF4-FFF2-40B4-BE49-F238E27FC236}">
                <a16:creationId xmlns:a16="http://schemas.microsoft.com/office/drawing/2014/main" id="{7CB63DC1-E3B2-4FDB-AE65-DAE8BCC0B39B}"/>
              </a:ext>
            </a:extLst>
          </p:cNvPr>
          <p:cNvSpPr/>
          <p:nvPr/>
        </p:nvSpPr>
        <p:spPr>
          <a:xfrm>
            <a:off x="-25400" y="8839200"/>
            <a:ext cx="6870700" cy="1066800"/>
          </a:xfrm>
          <a:custGeom>
            <a:avLst/>
            <a:gdLst>
              <a:gd name="connsiteX0" fmla="*/ 0 w 6858000"/>
              <a:gd name="connsiteY0" fmla="*/ 0 h 1409700"/>
              <a:gd name="connsiteX1" fmla="*/ 6858000 w 6858000"/>
              <a:gd name="connsiteY1" fmla="*/ 0 h 1409700"/>
              <a:gd name="connsiteX2" fmla="*/ 6858000 w 6858000"/>
              <a:gd name="connsiteY2" fmla="*/ 1409700 h 1409700"/>
              <a:gd name="connsiteX3" fmla="*/ 0 w 6858000"/>
              <a:gd name="connsiteY3" fmla="*/ 1409700 h 1409700"/>
              <a:gd name="connsiteX4" fmla="*/ 0 w 6858000"/>
              <a:gd name="connsiteY4" fmla="*/ 0 h 14097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0700" h="1930400">
                <a:moveTo>
                  <a:pt x="0" y="520700"/>
                </a:moveTo>
                <a:cubicBezTo>
                  <a:pt x="2099733" y="1134533"/>
                  <a:pt x="4758267" y="1291167"/>
                  <a:pt x="6870700" y="0"/>
                </a:cubicBezTo>
                <a:cubicBezTo>
                  <a:pt x="6866467" y="643467"/>
                  <a:pt x="6862233" y="1286933"/>
                  <a:pt x="6858000" y="1930400"/>
                </a:cubicBezTo>
                <a:lnTo>
                  <a:pt x="0" y="1930400"/>
                </a:lnTo>
                <a:lnTo>
                  <a:pt x="0" y="520700"/>
                </a:lnTo>
                <a:close/>
              </a:path>
            </a:pathLst>
          </a:custGeom>
          <a:gradFill flip="none" rotWithShape="1">
            <a:gsLst>
              <a:gs pos="0">
                <a:srgbClr val="F5B78D"/>
              </a:gs>
              <a:gs pos="58000">
                <a:srgbClr val="F2C4B7"/>
              </a:gs>
              <a:gs pos="100000">
                <a:srgbClr val="C0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605D755E-A82A-4E57-AA6F-C8ECC7255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6858000" cy="1322024"/>
          </a:xfrm>
          <a:prstGeom prst="rect">
            <a:avLst/>
          </a:prstGeom>
        </p:spPr>
      </p:pic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0313BB35-01FE-4981-ABB7-8B28CC0F43B5}"/>
              </a:ext>
            </a:extLst>
          </p:cNvPr>
          <p:cNvSpPr/>
          <p:nvPr/>
        </p:nvSpPr>
        <p:spPr>
          <a:xfrm>
            <a:off x="2263258" y="201531"/>
            <a:ext cx="45820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>
                <a:ln w="0"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+mj-cs"/>
              </a:rPr>
              <a:t>จดหมายข่าวฉบับที่ 5/2566 ประจำเดือน  พฤษภาคม  2565 หน้า  2</a:t>
            </a: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8E6A6CA0-2185-42F3-9284-31121CC7EED4}"/>
              </a:ext>
            </a:extLst>
          </p:cNvPr>
          <p:cNvSpPr/>
          <p:nvPr/>
        </p:nvSpPr>
        <p:spPr>
          <a:xfrm>
            <a:off x="0" y="9505889"/>
            <a:ext cx="5765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/>
              <a:t>องค์การบริหารส่วนตำบลจานลาน อำเภอพนา จังหวัดอำนาจเจริญ</a:t>
            </a: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4B911789-039A-49A0-A7E1-912F93562AD8}"/>
              </a:ext>
            </a:extLst>
          </p:cNvPr>
          <p:cNvSpPr/>
          <p:nvPr/>
        </p:nvSpPr>
        <p:spPr>
          <a:xfrm>
            <a:off x="125247" y="3219561"/>
            <a:ext cx="6607506" cy="646331"/>
          </a:xfrm>
          <a:prstGeom prst="rect">
            <a:avLst/>
          </a:prstGeom>
          <a:noFill/>
          <a:ln w="28575">
            <a:noFill/>
            <a:prstDash val="dashDot"/>
          </a:ln>
        </p:spPr>
        <p:txBody>
          <a:bodyPr wrap="square">
            <a:spAutoFit/>
          </a:bodyPr>
          <a:lstStyle/>
          <a:p>
            <a:br>
              <a:rPr lang="th-TH" b="1" dirty="0">
                <a:latin typeface="Arundina Sans" panose="020B0300020202020204" pitchFamily="34" charset="-34"/>
                <a:ea typeface="Arundina Sans" panose="020B0300020202020204" pitchFamily="34" charset="-34"/>
              </a:rPr>
            </a:br>
            <a:r>
              <a:rPr lang="th-TH" b="1" dirty="0">
                <a:latin typeface="Arundina Sans" panose="020B0300020202020204" pitchFamily="34" charset="-34"/>
                <a:ea typeface="Arundina Sans" panose="020B0300020202020204" pitchFamily="34" charset="-34"/>
              </a:rPr>
              <a:t> </a:t>
            </a:r>
            <a:endParaRPr lang="th-TH" dirty="0"/>
          </a:p>
        </p:txBody>
      </p:sp>
      <p:sp>
        <p:nvSpPr>
          <p:cNvPr id="13" name="สี่เหลี่ยมผืนผ้า 12">
            <a:extLst>
              <a:ext uri="{FF2B5EF4-FFF2-40B4-BE49-F238E27FC236}">
                <a16:creationId xmlns:a16="http://schemas.microsoft.com/office/drawing/2014/main" id="{7AB1020D-4BA6-4923-8009-11D382BBB7A1}"/>
              </a:ext>
            </a:extLst>
          </p:cNvPr>
          <p:cNvSpPr/>
          <p:nvPr/>
        </p:nvSpPr>
        <p:spPr>
          <a:xfrm>
            <a:off x="36636" y="6925950"/>
            <a:ext cx="4453244" cy="1477328"/>
          </a:xfrm>
          <a:prstGeom prst="rect">
            <a:avLst/>
          </a:prstGeom>
          <a:noFill/>
          <a:ln w="19050">
            <a:noFill/>
            <a:prstDash val="dashDot"/>
          </a:ln>
        </p:spPr>
        <p:txBody>
          <a:bodyPr wrap="square">
            <a:spAutoFit/>
          </a:bodyPr>
          <a:lstStyle/>
          <a:p>
            <a:endParaRPr lang="th-TH" dirty="0">
              <a:solidFill>
                <a:sysClr val="windowText" lastClr="000000"/>
              </a:solidFill>
              <a:latin typeface="+mj-lt"/>
            </a:endParaRPr>
          </a:p>
          <a:p>
            <a:endParaRPr lang="th-TH" dirty="0">
              <a:solidFill>
                <a:sysClr val="windowText" lastClr="000000"/>
              </a:solidFill>
              <a:latin typeface="+mj-lt"/>
            </a:endParaRPr>
          </a:p>
          <a:p>
            <a:endParaRPr lang="th-TH" dirty="0">
              <a:solidFill>
                <a:sysClr val="windowText" lastClr="000000"/>
              </a:solidFill>
              <a:latin typeface="+mj-lt"/>
            </a:endParaRPr>
          </a:p>
          <a:p>
            <a:endParaRPr lang="th-TH" dirty="0">
              <a:solidFill>
                <a:sysClr val="windowText" lastClr="000000"/>
              </a:solidFill>
              <a:latin typeface="+mj-lt"/>
            </a:endParaRPr>
          </a:p>
          <a:p>
            <a:endParaRPr lang="th-TH" dirty="0">
              <a:solidFill>
                <a:sysClr val="windowText" lastClr="000000"/>
              </a:solidFill>
              <a:latin typeface="+mj-lt"/>
            </a:endParaRP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CAD25AB6-407B-4DEC-8D6F-D8C9673B22E5}"/>
              </a:ext>
            </a:extLst>
          </p:cNvPr>
          <p:cNvSpPr/>
          <p:nvPr/>
        </p:nvSpPr>
        <p:spPr>
          <a:xfrm>
            <a:off x="125247" y="4152900"/>
            <a:ext cx="660750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rgbClr val="050505"/>
                </a:solidFill>
                <a:latin typeface="Segoe UI Historic" panose="020B0502040204020203" pitchFamily="34" charset="0"/>
              </a:rPr>
              <a:t>นายสมหมาย ศิริอนันต์ นายกองค์การบริหารส่วนตำบลจานลาน มอบหมายให้ นายอัมพร </a:t>
            </a:r>
            <a:r>
              <a:rPr lang="th-TH" dirty="0" err="1">
                <a:solidFill>
                  <a:srgbClr val="050505"/>
                </a:solidFill>
                <a:latin typeface="Segoe UI Historic" panose="020B0502040204020203" pitchFamily="34" charset="0"/>
              </a:rPr>
              <a:t>ธิ</a:t>
            </a:r>
            <a:r>
              <a:rPr lang="th-TH" dirty="0">
                <a:solidFill>
                  <a:srgbClr val="050505"/>
                </a:solidFill>
                <a:latin typeface="Segoe UI Historic" panose="020B0502040204020203" pitchFamily="34" charset="0"/>
              </a:rPr>
              <a:t>มาทาน รองนายกองค์การบริหารส่วนตำบลจานลาน พร้อมด้วยเจ้าหน้าที่กองสาธารณสุขและสิ่งแวดล้อมรับมอบเกียรติบัตรการดำเนินการพัฒนาคุณภาพระบบบริการอนามัยสิ่งแวดล้อมองค์กรปกครองส่วนท้องถิ่น (</a:t>
            </a:r>
            <a:r>
              <a:rPr lang="en-US" dirty="0">
                <a:solidFill>
                  <a:srgbClr val="050505"/>
                </a:solidFill>
                <a:latin typeface="Segoe UI Historic" panose="020B0502040204020203" pitchFamily="34" charset="0"/>
              </a:rPr>
              <a:t>Environmental Health Accreditation : EHA ) </a:t>
            </a:r>
            <a:r>
              <a:rPr lang="th-TH" dirty="0">
                <a:solidFill>
                  <a:srgbClr val="050505"/>
                </a:solidFill>
                <a:latin typeface="Segoe UI Historic" panose="020B0502040204020203" pitchFamily="34" charset="0"/>
              </a:rPr>
              <a:t>และการดำเนินงานองค์การบริหารส่วนตำบลจัดการอนามัยสิ่งแวดล้อมเพื่อท้องถิ่นชุมชนน่าอยู่ ประจำปีงบประมาณ พ.ศ. 2565 จาก นายแพทย์ปฐมพง</a:t>
            </a:r>
            <a:r>
              <a:rPr lang="th-TH" dirty="0" err="1">
                <a:solidFill>
                  <a:srgbClr val="050505"/>
                </a:solidFill>
                <a:latin typeface="Segoe UI Historic" panose="020B0502040204020203" pitchFamily="34" charset="0"/>
              </a:rPr>
              <a:t>ษ์</a:t>
            </a:r>
            <a:r>
              <a:rPr lang="th-TH" dirty="0">
                <a:solidFill>
                  <a:srgbClr val="050505"/>
                </a:solidFill>
                <a:latin typeface="Segoe UI Historic" panose="020B0502040204020203" pitchFamily="34" charset="0"/>
              </a:rPr>
              <a:t> ปรุโปร่ง นายแพทย์สาธารณสุขจังหวัดอำนาจเจริญ ณ ห้องประชุม</a:t>
            </a:r>
            <a:r>
              <a:rPr lang="th-TH" dirty="0" err="1">
                <a:solidFill>
                  <a:srgbClr val="050505"/>
                </a:solidFill>
                <a:latin typeface="Segoe UI Historic" panose="020B0502040204020203" pitchFamily="34" charset="0"/>
              </a:rPr>
              <a:t>คณา</a:t>
            </a:r>
            <a:r>
              <a:rPr lang="th-TH" dirty="0">
                <a:solidFill>
                  <a:srgbClr val="050505"/>
                </a:solidFill>
                <a:latin typeface="Segoe UI Historic" panose="020B0502040204020203" pitchFamily="34" charset="0"/>
              </a:rPr>
              <a:t>พันธ์ ชั้น 2 สำนักงานสาธารณสุขจังหวัดอำนาจเจริญ</a:t>
            </a:r>
            <a:endParaRPr lang="th-TH" dirty="0"/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B892B180-6CFA-47A2-8BE1-805CAF8693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6" t="8806" r="1827" b="3174"/>
          <a:stretch/>
        </p:blipFill>
        <p:spPr>
          <a:xfrm>
            <a:off x="3035765" y="1052298"/>
            <a:ext cx="3665219" cy="2729739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CA5323B1-0ECD-4C93-B080-8AE3FD37CA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8" t="20255" r="15173"/>
          <a:stretch/>
        </p:blipFill>
        <p:spPr>
          <a:xfrm>
            <a:off x="206244" y="1431933"/>
            <a:ext cx="2797752" cy="2110793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C1AD76D7-53EA-476D-80B4-F1CA6522BA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64" y="6294133"/>
            <a:ext cx="2133096" cy="17880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49B406D7-9C18-4A53-A7F9-0D2A096906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418" y="6095083"/>
            <a:ext cx="2343401" cy="17567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614B6C03-6F96-4BD1-A336-41058C17BC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177" y="7470967"/>
            <a:ext cx="2260525" cy="16946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41514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3">
            <a:extLst>
              <a:ext uri="{FF2B5EF4-FFF2-40B4-BE49-F238E27FC236}">
                <a16:creationId xmlns:a16="http://schemas.microsoft.com/office/drawing/2014/main" id="{7CB63DC1-E3B2-4FDB-AE65-DAE8BCC0B39B}"/>
              </a:ext>
            </a:extLst>
          </p:cNvPr>
          <p:cNvSpPr/>
          <p:nvPr/>
        </p:nvSpPr>
        <p:spPr>
          <a:xfrm>
            <a:off x="-25400" y="8839200"/>
            <a:ext cx="6870700" cy="1066800"/>
          </a:xfrm>
          <a:custGeom>
            <a:avLst/>
            <a:gdLst>
              <a:gd name="connsiteX0" fmla="*/ 0 w 6858000"/>
              <a:gd name="connsiteY0" fmla="*/ 0 h 1409700"/>
              <a:gd name="connsiteX1" fmla="*/ 6858000 w 6858000"/>
              <a:gd name="connsiteY1" fmla="*/ 0 h 1409700"/>
              <a:gd name="connsiteX2" fmla="*/ 6858000 w 6858000"/>
              <a:gd name="connsiteY2" fmla="*/ 1409700 h 1409700"/>
              <a:gd name="connsiteX3" fmla="*/ 0 w 6858000"/>
              <a:gd name="connsiteY3" fmla="*/ 1409700 h 1409700"/>
              <a:gd name="connsiteX4" fmla="*/ 0 w 6858000"/>
              <a:gd name="connsiteY4" fmla="*/ 0 h 14097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0700" h="1930400">
                <a:moveTo>
                  <a:pt x="0" y="520700"/>
                </a:moveTo>
                <a:cubicBezTo>
                  <a:pt x="2099733" y="1134533"/>
                  <a:pt x="4758267" y="1291167"/>
                  <a:pt x="6870700" y="0"/>
                </a:cubicBezTo>
                <a:cubicBezTo>
                  <a:pt x="6866467" y="643467"/>
                  <a:pt x="6862233" y="1286933"/>
                  <a:pt x="6858000" y="1930400"/>
                </a:cubicBezTo>
                <a:lnTo>
                  <a:pt x="0" y="1930400"/>
                </a:lnTo>
                <a:lnTo>
                  <a:pt x="0" y="520700"/>
                </a:lnTo>
                <a:close/>
              </a:path>
            </a:pathLst>
          </a:custGeom>
          <a:gradFill flip="none" rotWithShape="1">
            <a:gsLst>
              <a:gs pos="0">
                <a:srgbClr val="F5B78D"/>
              </a:gs>
              <a:gs pos="58000">
                <a:srgbClr val="F2C4B7"/>
              </a:gs>
              <a:gs pos="100000">
                <a:srgbClr val="C0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605D755E-A82A-4E57-AA6F-C8ECC7255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6858000" cy="1333499"/>
          </a:xfrm>
          <a:prstGeom prst="rect">
            <a:avLst/>
          </a:prstGeom>
        </p:spPr>
      </p:pic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0313BB35-01FE-4981-ABB7-8B28CC0F43B5}"/>
              </a:ext>
            </a:extLst>
          </p:cNvPr>
          <p:cNvSpPr/>
          <p:nvPr/>
        </p:nvSpPr>
        <p:spPr>
          <a:xfrm>
            <a:off x="2263258" y="201531"/>
            <a:ext cx="45820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>
                <a:ln w="0"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+mj-cs"/>
              </a:rPr>
              <a:t>จดหมายข่าวฉบับที่ 5/2566 ประจำเดือน  พฤษภาคม  2565 หน้า  3</a:t>
            </a: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8E6A6CA0-2185-42F3-9284-31121CC7EED4}"/>
              </a:ext>
            </a:extLst>
          </p:cNvPr>
          <p:cNvSpPr/>
          <p:nvPr/>
        </p:nvSpPr>
        <p:spPr>
          <a:xfrm>
            <a:off x="0" y="9505889"/>
            <a:ext cx="5765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/>
              <a:t>องค์การบริหารส่วนตำบลจานลาน อำเภอพนา จังหวัดอำนาจเจริญ</a:t>
            </a: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4B911789-039A-49A0-A7E1-912F93562AD8}"/>
              </a:ext>
            </a:extLst>
          </p:cNvPr>
          <p:cNvSpPr/>
          <p:nvPr/>
        </p:nvSpPr>
        <p:spPr>
          <a:xfrm>
            <a:off x="165208" y="3181461"/>
            <a:ext cx="6607506" cy="646331"/>
          </a:xfrm>
          <a:prstGeom prst="rect">
            <a:avLst/>
          </a:prstGeom>
          <a:noFill/>
          <a:ln w="28575">
            <a:noFill/>
            <a:prstDash val="dashDot"/>
          </a:ln>
        </p:spPr>
        <p:txBody>
          <a:bodyPr wrap="square">
            <a:spAutoFit/>
          </a:bodyPr>
          <a:lstStyle/>
          <a:p>
            <a:br>
              <a:rPr lang="th-TH" b="1" dirty="0">
                <a:latin typeface="Arundina Sans" panose="020B0300020202020204" pitchFamily="34" charset="-34"/>
                <a:ea typeface="Arundina Sans" panose="020B0300020202020204" pitchFamily="34" charset="-34"/>
              </a:rPr>
            </a:br>
            <a:r>
              <a:rPr lang="th-TH" b="1" dirty="0">
                <a:latin typeface="Arundina Sans" panose="020B0300020202020204" pitchFamily="34" charset="-34"/>
                <a:ea typeface="Arundina Sans" panose="020B0300020202020204" pitchFamily="34" charset="-34"/>
              </a:rPr>
              <a:t> </a:t>
            </a:r>
            <a:endParaRPr lang="th-TH" dirty="0"/>
          </a:p>
        </p:txBody>
      </p:sp>
      <p:sp>
        <p:nvSpPr>
          <p:cNvPr id="13" name="สี่เหลี่ยมผืนผ้า 12">
            <a:extLst>
              <a:ext uri="{FF2B5EF4-FFF2-40B4-BE49-F238E27FC236}">
                <a16:creationId xmlns:a16="http://schemas.microsoft.com/office/drawing/2014/main" id="{7AB1020D-4BA6-4923-8009-11D382BBB7A1}"/>
              </a:ext>
            </a:extLst>
          </p:cNvPr>
          <p:cNvSpPr/>
          <p:nvPr/>
        </p:nvSpPr>
        <p:spPr>
          <a:xfrm>
            <a:off x="36636" y="6925950"/>
            <a:ext cx="4453244" cy="1477328"/>
          </a:xfrm>
          <a:prstGeom prst="rect">
            <a:avLst/>
          </a:prstGeom>
          <a:noFill/>
          <a:ln w="19050">
            <a:noFill/>
            <a:prstDash val="dashDot"/>
          </a:ln>
        </p:spPr>
        <p:txBody>
          <a:bodyPr wrap="square">
            <a:spAutoFit/>
          </a:bodyPr>
          <a:lstStyle/>
          <a:p>
            <a:endParaRPr lang="th-TH" dirty="0">
              <a:solidFill>
                <a:sysClr val="windowText" lastClr="000000"/>
              </a:solidFill>
              <a:latin typeface="+mj-lt"/>
            </a:endParaRPr>
          </a:p>
          <a:p>
            <a:endParaRPr lang="th-TH" dirty="0">
              <a:solidFill>
                <a:sysClr val="windowText" lastClr="000000"/>
              </a:solidFill>
              <a:latin typeface="+mj-lt"/>
            </a:endParaRPr>
          </a:p>
          <a:p>
            <a:endParaRPr lang="th-TH" dirty="0">
              <a:solidFill>
                <a:sysClr val="windowText" lastClr="000000"/>
              </a:solidFill>
              <a:latin typeface="+mj-lt"/>
            </a:endParaRPr>
          </a:p>
          <a:p>
            <a:endParaRPr lang="th-TH" dirty="0">
              <a:solidFill>
                <a:sysClr val="windowText" lastClr="000000"/>
              </a:solidFill>
              <a:latin typeface="+mj-lt"/>
            </a:endParaRPr>
          </a:p>
          <a:p>
            <a:endParaRPr lang="th-TH" dirty="0">
              <a:solidFill>
                <a:sysClr val="windowText" lastClr="000000"/>
              </a:solidFill>
              <a:latin typeface="+mj-lt"/>
            </a:endParaRPr>
          </a:p>
        </p:txBody>
      </p:sp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1E2B8DF5-BAED-4DBA-A79B-E5F8AF691CB2}"/>
              </a:ext>
            </a:extLst>
          </p:cNvPr>
          <p:cNvSpPr txBox="1"/>
          <p:nvPr/>
        </p:nvSpPr>
        <p:spPr>
          <a:xfrm>
            <a:off x="2750598" y="7595431"/>
            <a:ext cx="40742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/>
              <a:t>30 พฤษภาคม 2566 เวลา 08.30 น. นายสมหมาย   ศิริอนันต์ นายกองค์การบริหารส่วนตำบลจานลาน มอบหมายให้ นางสาวดวงพร จันทร์เอก รองนายกองค์การบริหารส่วนตำบลจานลาน พร้อมด้วยบุคลากร ร่วมกิจกรรมจิตอาสา ณ บริเวณตลาดสดเทศบาลตำบลพนา</a:t>
            </a:r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20183144-9796-40DB-8F5F-1493F74C5A0C}"/>
              </a:ext>
            </a:extLst>
          </p:cNvPr>
          <p:cNvSpPr/>
          <p:nvPr/>
        </p:nvSpPr>
        <p:spPr>
          <a:xfrm>
            <a:off x="85286" y="3138712"/>
            <a:ext cx="4619184" cy="175432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th-TH" dirty="0">
                <a:solidFill>
                  <a:srgbClr val="050505"/>
                </a:solidFill>
                <a:latin typeface="Segoe UI Historic" panose="020B0502040204020203" pitchFamily="34" charset="0"/>
              </a:rPr>
              <a:t>      25 พฤษภาคม 2566 เวลา 10.30 น. นายสมหมาย ศิริอนันต์ นายกองค์การบริหารส่วนตำบลจานลาน มอบหมายให้ นางสาวดวงพร จันทร์เอก รองนายก อบต.จานลาน นาย</a:t>
            </a:r>
            <a:r>
              <a:rPr lang="th-TH" dirty="0" err="1">
                <a:solidFill>
                  <a:srgbClr val="050505"/>
                </a:solidFill>
                <a:latin typeface="Segoe UI Historic" panose="020B0502040204020203" pitchFamily="34" charset="0"/>
              </a:rPr>
              <a:t>ธิ</a:t>
            </a:r>
            <a:r>
              <a:rPr lang="th-TH" dirty="0">
                <a:solidFill>
                  <a:srgbClr val="050505"/>
                </a:solidFill>
                <a:latin typeface="Segoe UI Historic" panose="020B0502040204020203" pitchFamily="34" charset="0"/>
              </a:rPr>
              <a:t>รางกูล ป้องปก ผู้อำนวยการกองการศึกษาศาสนาและวัฒนาธรรม ออกนิเทศติดตามประเมินผลการดำเนินงานอาหารกลางวันและการจัดการเรียนการสอน ณ ศูนย์พัฒนาเด็กเด็กบ้านจานลาน</a:t>
            </a:r>
            <a:endParaRPr lang="th-TH" dirty="0"/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EE4FCD2A-6A5C-46F7-B2AB-7F79E34AA3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35" y="1266213"/>
            <a:ext cx="2407812" cy="18062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F61FB431-7B57-4D01-8404-CDA1F22922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082" y="1024576"/>
            <a:ext cx="2324869" cy="17440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BB4711E5-FDFF-4BD4-829D-46B4AA9A96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392" y="2906235"/>
            <a:ext cx="1895517" cy="1660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F5713B2B-9C9D-44FB-ADB6-0006C2775E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73" y="5107622"/>
            <a:ext cx="2593505" cy="20583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005B8C63-4F47-44CE-8B3B-4D36254F32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39" y="5071561"/>
            <a:ext cx="3207906" cy="24059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C61639E2-C444-496F-A27F-F2F15E582B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73" y="7364013"/>
            <a:ext cx="2402732" cy="17459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57821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3">
            <a:extLst>
              <a:ext uri="{FF2B5EF4-FFF2-40B4-BE49-F238E27FC236}">
                <a16:creationId xmlns:a16="http://schemas.microsoft.com/office/drawing/2014/main" id="{C1AB748F-6263-4C9F-83ED-06154A601C03}"/>
              </a:ext>
            </a:extLst>
          </p:cNvPr>
          <p:cNvSpPr/>
          <p:nvPr/>
        </p:nvSpPr>
        <p:spPr>
          <a:xfrm>
            <a:off x="-12700" y="8839200"/>
            <a:ext cx="6870700" cy="1066800"/>
          </a:xfrm>
          <a:custGeom>
            <a:avLst/>
            <a:gdLst>
              <a:gd name="connsiteX0" fmla="*/ 0 w 6858000"/>
              <a:gd name="connsiteY0" fmla="*/ 0 h 1409700"/>
              <a:gd name="connsiteX1" fmla="*/ 6858000 w 6858000"/>
              <a:gd name="connsiteY1" fmla="*/ 0 h 1409700"/>
              <a:gd name="connsiteX2" fmla="*/ 6858000 w 6858000"/>
              <a:gd name="connsiteY2" fmla="*/ 1409700 h 1409700"/>
              <a:gd name="connsiteX3" fmla="*/ 0 w 6858000"/>
              <a:gd name="connsiteY3" fmla="*/ 1409700 h 1409700"/>
              <a:gd name="connsiteX4" fmla="*/ 0 w 6858000"/>
              <a:gd name="connsiteY4" fmla="*/ 0 h 14097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0700" h="1930400">
                <a:moveTo>
                  <a:pt x="0" y="520700"/>
                </a:moveTo>
                <a:cubicBezTo>
                  <a:pt x="2099733" y="1134533"/>
                  <a:pt x="4758267" y="1291167"/>
                  <a:pt x="6870700" y="0"/>
                </a:cubicBezTo>
                <a:cubicBezTo>
                  <a:pt x="6866467" y="643467"/>
                  <a:pt x="6862233" y="1286933"/>
                  <a:pt x="6858000" y="1930400"/>
                </a:cubicBezTo>
                <a:lnTo>
                  <a:pt x="0" y="1930400"/>
                </a:lnTo>
                <a:lnTo>
                  <a:pt x="0" y="520700"/>
                </a:lnTo>
                <a:close/>
              </a:path>
            </a:pathLst>
          </a:custGeom>
          <a:gradFill flip="none" rotWithShape="1">
            <a:gsLst>
              <a:gs pos="0">
                <a:srgbClr val="F5B78D"/>
              </a:gs>
              <a:gs pos="58000">
                <a:srgbClr val="F2C4B7"/>
              </a:gs>
              <a:gs pos="100000">
                <a:srgbClr val="C0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4F20D2D-2DA7-4765-80FE-B8BD9A785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6858000" cy="1333499"/>
          </a:xfrm>
          <a:prstGeom prst="rect">
            <a:avLst/>
          </a:prstGeom>
        </p:spPr>
      </p:pic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7DBBDB89-5FDB-490F-B5E3-4035677A058F}"/>
              </a:ext>
            </a:extLst>
          </p:cNvPr>
          <p:cNvSpPr/>
          <p:nvPr/>
        </p:nvSpPr>
        <p:spPr>
          <a:xfrm>
            <a:off x="-1" y="190499"/>
            <a:ext cx="4663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>
                <a:ln w="0"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+mj-cs"/>
              </a:rPr>
              <a:t>จดหมายข่าวฉบับที่  5/2566 ประจำเดือน  พฤษภาคม  2566 หน้า 4</a:t>
            </a: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88683604-43E2-4440-8841-E2C3D562A1D7}"/>
              </a:ext>
            </a:extLst>
          </p:cNvPr>
          <p:cNvSpPr/>
          <p:nvPr/>
        </p:nvSpPr>
        <p:spPr>
          <a:xfrm>
            <a:off x="-12700" y="9533810"/>
            <a:ext cx="5181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/>
              <a:t>องค์การบริหารส่วนตำบลจานลาน อำเภอพนา จังหวัดอำนาจเจริญ</a:t>
            </a:r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44D7602E-59A0-418E-8CC4-08C4B1494591}"/>
              </a:ext>
            </a:extLst>
          </p:cNvPr>
          <p:cNvSpPr/>
          <p:nvPr/>
        </p:nvSpPr>
        <p:spPr>
          <a:xfrm>
            <a:off x="168967" y="6209028"/>
            <a:ext cx="6450892" cy="1200329"/>
          </a:xfrm>
          <a:prstGeom prst="rect">
            <a:avLst/>
          </a:prstGeom>
          <a:ln w="38100">
            <a:noFill/>
            <a:prstDash val="sysDot"/>
          </a:ln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ysClr val="windowText" lastClr="000000"/>
                </a:solidFill>
                <a:latin typeface="+mj-lt"/>
                <a:ea typeface="Arundina Sans" panose="020B0300020202020204" pitchFamily="34" charset="-34"/>
              </a:rPr>
              <a:t> </a:t>
            </a:r>
            <a:br>
              <a:rPr lang="th-TH" b="1" dirty="0">
                <a:latin typeface="Arundina Sans" panose="020B0300020202020204" pitchFamily="34" charset="-34"/>
                <a:ea typeface="Arundina Sans" panose="020B0300020202020204" pitchFamily="34" charset="-34"/>
              </a:rPr>
            </a:br>
            <a:r>
              <a:rPr lang="th-TH" b="1" dirty="0">
                <a:latin typeface="Arundina Sans" panose="020B0300020202020204" pitchFamily="34" charset="-34"/>
                <a:ea typeface="Arundina Sans" panose="020B0300020202020204" pitchFamily="34" charset="-34"/>
              </a:rPr>
              <a:t> </a:t>
            </a:r>
            <a:endParaRPr lang="th-TH" dirty="0"/>
          </a:p>
          <a:p>
            <a:br>
              <a:rPr lang="th-TH" b="1" dirty="0">
                <a:latin typeface="Arundina Sans" panose="020B0300020202020204" pitchFamily="34" charset="-34"/>
                <a:ea typeface="Arundina Sans" panose="020B0300020202020204" pitchFamily="34" charset="-34"/>
              </a:rPr>
            </a:br>
            <a:r>
              <a:rPr lang="th-TH" b="1" dirty="0">
                <a:latin typeface="Arundina Sans" panose="020B0300020202020204" pitchFamily="34" charset="-34"/>
                <a:ea typeface="Arundina Sans" panose="020B0300020202020204" pitchFamily="34" charset="-34"/>
              </a:rPr>
              <a:t> </a:t>
            </a:r>
            <a:endParaRPr lang="th-TH" dirty="0"/>
          </a:p>
        </p:txBody>
      </p:sp>
      <p:sp>
        <p:nvSpPr>
          <p:cNvPr id="42" name="กล่องข้อความ 41">
            <a:extLst>
              <a:ext uri="{FF2B5EF4-FFF2-40B4-BE49-F238E27FC236}">
                <a16:creationId xmlns:a16="http://schemas.microsoft.com/office/drawing/2014/main" id="{54CA2257-A7C8-43D3-B493-B2AB5589734F}"/>
              </a:ext>
            </a:extLst>
          </p:cNvPr>
          <p:cNvSpPr txBox="1"/>
          <p:nvPr/>
        </p:nvSpPr>
        <p:spPr>
          <a:xfrm>
            <a:off x="57263" y="6996768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/>
              <a:t> </a:t>
            </a: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8F714007-AEE6-41A0-93B1-42FE69448140}"/>
              </a:ext>
            </a:extLst>
          </p:cNvPr>
          <p:cNvSpPr/>
          <p:nvPr/>
        </p:nvSpPr>
        <p:spPr>
          <a:xfrm>
            <a:off x="57263" y="1223115"/>
            <a:ext cx="680073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/>
              <a:t>               องค์การบริหารส่วนตำบลจานลาน จัดทำโครงการสัตว์ปลอดโรค คนปลอดภัย จากโรคพิษสุนัข บ้า ตามพระปณิธานศาสตราจารย์ ดร. สมเด็จพระเจ้าลูกเธอ เจ้าฟ้าจุฬาภรณวลัยลักษณ์ อัครราชกุมารี </a:t>
            </a:r>
          </a:p>
          <a:p>
            <a:r>
              <a:rPr lang="th-TH" dirty="0"/>
              <a:t>เพื่อให้เกิดภูมิคุ้มกันต่อโรคพิษสุนัขบ้า ลดอาการดุร้าย สัตว์ไม่มีเจ้าของ ซึ่งเป็นการลดความเสี่ยงของประชาชนจากโรคพิษสุนัขบ้าและสร้างเครือข่ายการป้องกันควบคุมโรคพิษสุนัข  โดย </a:t>
            </a:r>
            <a:r>
              <a:rPr lang="th-TH" dirty="0">
                <a:solidFill>
                  <a:srgbClr val="050505"/>
                </a:solidFill>
                <a:latin typeface="Segoe UI Historic" panose="020B0502040204020203" pitchFamily="34" charset="0"/>
              </a:rPr>
              <a:t>นายสมหมาย ศิริอนันต์ นายกองค์การบริหารส่วนตำบลจานลาน ได้มอบหมายให้เจ้าหน้าที่กองสาธารณสุขและสิ่งแวดล้อมลงพื้นที่ให้บริการฉีดวัคซีนป้องกันโรคพิษสุนัขบ้า สุนัขและแมว ประจำปีงบประมาณ 2566 โดยได้ดำเนินการในระหว่างวันที่ 29 พฤษภาคม 2566-2 มิถุนายน 2566 ณ ศาลาประชาคมหมู่บ้าน</a:t>
            </a:r>
            <a:endParaRPr lang="th-TH" dirty="0"/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A48B8A72-EE5E-4380-B23E-C6760757A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87" y="5849706"/>
            <a:ext cx="2151134" cy="16004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E155A552-EC03-427B-8C49-57C50BC72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968" y="5821322"/>
            <a:ext cx="2010065" cy="16779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53DCA835-CBD5-477B-B16F-FDF34E0F20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4" y="3657180"/>
            <a:ext cx="2177778" cy="18934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3CA88A7D-0B84-4804-9B71-1576C8AFFF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837">
            <a:off x="2492014" y="3337520"/>
            <a:ext cx="1988493" cy="18732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759EF739-4403-4898-9B32-259FDD5BE7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7849">
            <a:off x="4676726" y="3657180"/>
            <a:ext cx="1999042" cy="187324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A46E60F4-4C08-4E4B-882F-B379F56ADA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788" y="7642824"/>
            <a:ext cx="1923102" cy="14940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id="{31CEC2C1-59FB-467E-92AE-B61D1E1C95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835" y="5303883"/>
            <a:ext cx="2313605" cy="22647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D5F4354B-3485-4C36-8282-275A1DB819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637" y="7642824"/>
            <a:ext cx="1923103" cy="14940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44609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E7B164B-AC7B-4ED8-BD6A-1094BB468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-81213"/>
            <a:ext cx="6858000" cy="1289679"/>
          </a:xfrm>
          <a:prstGeom prst="rect">
            <a:avLst/>
          </a:prstGeom>
        </p:spPr>
      </p:pic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046F5354-7B7E-4431-AAA8-AC3B47690F85}"/>
              </a:ext>
            </a:extLst>
          </p:cNvPr>
          <p:cNvSpPr/>
          <p:nvPr/>
        </p:nvSpPr>
        <p:spPr>
          <a:xfrm>
            <a:off x="-12700" y="8839200"/>
            <a:ext cx="6870700" cy="1066800"/>
          </a:xfrm>
          <a:custGeom>
            <a:avLst/>
            <a:gdLst>
              <a:gd name="connsiteX0" fmla="*/ 0 w 6858000"/>
              <a:gd name="connsiteY0" fmla="*/ 0 h 1409700"/>
              <a:gd name="connsiteX1" fmla="*/ 6858000 w 6858000"/>
              <a:gd name="connsiteY1" fmla="*/ 0 h 1409700"/>
              <a:gd name="connsiteX2" fmla="*/ 6858000 w 6858000"/>
              <a:gd name="connsiteY2" fmla="*/ 1409700 h 1409700"/>
              <a:gd name="connsiteX3" fmla="*/ 0 w 6858000"/>
              <a:gd name="connsiteY3" fmla="*/ 1409700 h 1409700"/>
              <a:gd name="connsiteX4" fmla="*/ 0 w 6858000"/>
              <a:gd name="connsiteY4" fmla="*/ 0 h 14097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0700" h="1930400">
                <a:moveTo>
                  <a:pt x="0" y="520700"/>
                </a:moveTo>
                <a:cubicBezTo>
                  <a:pt x="2099733" y="1134533"/>
                  <a:pt x="4758267" y="1291167"/>
                  <a:pt x="6870700" y="0"/>
                </a:cubicBezTo>
                <a:cubicBezTo>
                  <a:pt x="6866467" y="643467"/>
                  <a:pt x="6862233" y="1286933"/>
                  <a:pt x="6858000" y="1930400"/>
                </a:cubicBezTo>
                <a:lnTo>
                  <a:pt x="0" y="1930400"/>
                </a:lnTo>
                <a:lnTo>
                  <a:pt x="0" y="520700"/>
                </a:lnTo>
                <a:close/>
              </a:path>
            </a:pathLst>
          </a:custGeom>
          <a:gradFill flip="none" rotWithShape="1">
            <a:gsLst>
              <a:gs pos="0">
                <a:srgbClr val="F5B78D"/>
              </a:gs>
              <a:gs pos="58000">
                <a:srgbClr val="F2C4B7"/>
              </a:gs>
              <a:gs pos="100000">
                <a:srgbClr val="C0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32C4563C-BAF6-49D5-903B-CD5DE8D014F8}"/>
              </a:ext>
            </a:extLst>
          </p:cNvPr>
          <p:cNvSpPr/>
          <p:nvPr/>
        </p:nvSpPr>
        <p:spPr>
          <a:xfrm>
            <a:off x="326861" y="7646274"/>
            <a:ext cx="2712720" cy="1331134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                           ที่ปรึกษา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นายสมหมาย ศิริอนันต์ นายก อบต.จานลาน</a:t>
            </a:r>
            <a:endParaRPr lang="en-US" sz="1400" dirty="0">
              <a:latin typeface="Calibri" panose="020F050202020403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นายอัมพร  </a:t>
            </a:r>
            <a:r>
              <a:rPr lang="th-TH" sz="1400" dirty="0" err="1">
                <a:latin typeface="Calibri" panose="020F0502020204030204" pitchFamily="34" charset="0"/>
                <a:ea typeface="Calibri" panose="020F0502020204030204" pitchFamily="34" charset="0"/>
              </a:rPr>
              <a:t>ธิ</a:t>
            </a: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มาทาน รองนายกอบต.จานลาน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นางสาวดวงพร  จันทร์เอก รองนายก อบต.จานลาน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นางกรศุนา  </a:t>
            </a:r>
            <a:r>
              <a:rPr lang="th-TH" sz="1400" dirty="0" err="1">
                <a:latin typeface="Calibri" panose="020F0502020204030204" pitchFamily="34" charset="0"/>
                <a:ea typeface="Calibri" panose="020F0502020204030204" pitchFamily="34" charset="0"/>
              </a:rPr>
              <a:t>วริ</a:t>
            </a: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สาร เลขานุการนายก อบต.จานลาน</a:t>
            </a: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08F5A90E-ED20-44AA-AA0A-4344039A79D2}"/>
              </a:ext>
            </a:extLst>
          </p:cNvPr>
          <p:cNvSpPr txBox="1"/>
          <p:nvPr/>
        </p:nvSpPr>
        <p:spPr>
          <a:xfrm flipH="1">
            <a:off x="3196653" y="7593370"/>
            <a:ext cx="3104225" cy="15788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                                 คณะผู้จัดทำ</a:t>
            </a:r>
            <a:endParaRPr lang="en-US" sz="1400" dirty="0">
              <a:latin typeface="Calibri" panose="020F050202020403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นายเอกเทพ  เอก</a:t>
            </a:r>
            <a:r>
              <a:rPr lang="th-TH" sz="1400" dirty="0" err="1">
                <a:latin typeface="Calibri" panose="020F0502020204030204" pitchFamily="34" charset="0"/>
                <a:ea typeface="Calibri" panose="020F0502020204030204" pitchFamily="34" charset="0"/>
              </a:rPr>
              <a:t>ทัตร์</a:t>
            </a: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  รองปลัด อบต.จานลาน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นางศิริพร   จันทร์เก</a:t>
            </a:r>
            <a:r>
              <a:rPr lang="th-TH" sz="1400" dirty="0" err="1">
                <a:latin typeface="Calibri" panose="020F0502020204030204" pitchFamily="34" charset="0"/>
                <a:ea typeface="Calibri" panose="020F0502020204030204" pitchFamily="34" charset="0"/>
              </a:rPr>
              <a:t>ิ้น</a:t>
            </a: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  หัวหนาสำนักปลัด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นางอุราว</a:t>
            </a:r>
            <a:r>
              <a:rPr lang="th-TH" sz="1400" dirty="0" err="1">
                <a:latin typeface="Calibri" panose="020F0502020204030204" pitchFamily="34" charset="0"/>
                <a:ea typeface="Calibri" panose="020F0502020204030204" pitchFamily="34" charset="0"/>
              </a:rPr>
              <a:t>รร</a:t>
            </a: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ณ    จรรยาเลิศ </a:t>
            </a:r>
            <a:r>
              <a:rPr lang="th-TH" sz="1400" dirty="0" err="1">
                <a:latin typeface="Calibri" panose="020F0502020204030204" pitchFamily="34" charset="0"/>
                <a:ea typeface="Calibri" panose="020F0502020204030204" pitchFamily="34" charset="0"/>
              </a:rPr>
              <a:t>ผช</a:t>
            </a: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r>
              <a:rPr lang="th-TH" sz="1400" dirty="0" err="1">
                <a:latin typeface="Calibri" panose="020F0502020204030204" pitchFamily="34" charset="0"/>
                <a:ea typeface="Calibri" panose="020F0502020204030204" pitchFamily="34" charset="0"/>
              </a:rPr>
              <a:t>จพ</a:t>
            </a: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ง.ประชาสัมพันธ์                                          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                             จัดพิมพ์โดย</a:t>
            </a:r>
            <a:endParaRPr lang="en-US" sz="1400" dirty="0">
              <a:latin typeface="Calibri" panose="020F050202020403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นางอุราว</a:t>
            </a:r>
            <a:r>
              <a:rPr lang="th-TH" sz="1400" dirty="0" err="1">
                <a:latin typeface="Calibri" panose="020F0502020204030204" pitchFamily="34" charset="0"/>
                <a:ea typeface="Calibri" panose="020F0502020204030204" pitchFamily="34" charset="0"/>
              </a:rPr>
              <a:t>รร</a:t>
            </a: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ณ    จรรยาเลิศ   </a:t>
            </a:r>
            <a:r>
              <a:rPr lang="th-TH" sz="1400" dirty="0" err="1">
                <a:latin typeface="Calibri" panose="020F0502020204030204" pitchFamily="34" charset="0"/>
                <a:ea typeface="Calibri" panose="020F0502020204030204" pitchFamily="34" charset="0"/>
              </a:rPr>
              <a:t>ผช</a:t>
            </a: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.จพงประชาสัมพันธ์</a:t>
            </a:r>
            <a:endParaRPr lang="th-TH" sz="1400" dirty="0"/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239DE5CD-13FD-4BB0-8805-B52BFFF0E216}"/>
              </a:ext>
            </a:extLst>
          </p:cNvPr>
          <p:cNvSpPr/>
          <p:nvPr/>
        </p:nvSpPr>
        <p:spPr>
          <a:xfrm>
            <a:off x="291787" y="9448930"/>
            <a:ext cx="4254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/>
              <a:t>องค์การบริหารส่วนตำบลจานลาน อำเภอพนา จังหวัดอำนาจเจริญ</a:t>
            </a: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FCA968EF-2DFC-4612-A2EF-98DD01C2999A}"/>
              </a:ext>
            </a:extLst>
          </p:cNvPr>
          <p:cNvSpPr/>
          <p:nvPr/>
        </p:nvSpPr>
        <p:spPr>
          <a:xfrm>
            <a:off x="2853267" y="175475"/>
            <a:ext cx="4733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ln w="0"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จดหมายข่าวฉบับที่  5/2566 ประจำเดือน  พฤษภาคม 2566</a:t>
            </a:r>
          </a:p>
        </p:txBody>
      </p:sp>
      <p:sp>
        <p:nvSpPr>
          <p:cNvPr id="19" name="สี่เหลี่ยมผืนผ้า: มุมมน 18">
            <a:extLst>
              <a:ext uri="{FF2B5EF4-FFF2-40B4-BE49-F238E27FC236}">
                <a16:creationId xmlns:a16="http://schemas.microsoft.com/office/drawing/2014/main" id="{62CE233C-A694-4FBB-A6E5-5EC4594D72E2}"/>
              </a:ext>
            </a:extLst>
          </p:cNvPr>
          <p:cNvSpPr/>
          <p:nvPr/>
        </p:nvSpPr>
        <p:spPr>
          <a:xfrm flipV="1">
            <a:off x="0" y="7454702"/>
            <a:ext cx="6845300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id="{17C4DCAF-DA11-4E96-B5F3-CF7F4E2B5D28}"/>
              </a:ext>
            </a:extLst>
          </p:cNvPr>
          <p:cNvSpPr txBox="1"/>
          <p:nvPr/>
        </p:nvSpPr>
        <p:spPr>
          <a:xfrm>
            <a:off x="120344" y="6160516"/>
            <a:ext cx="6600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h-TH" dirty="0"/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7CD04D8F-0BE1-4FBE-AA1A-A9A489C7BA69}"/>
              </a:ext>
            </a:extLst>
          </p:cNvPr>
          <p:cNvSpPr txBox="1"/>
          <p:nvPr/>
        </p:nvSpPr>
        <p:spPr>
          <a:xfrm>
            <a:off x="2018075" y="867448"/>
            <a:ext cx="3328084" cy="707886"/>
          </a:xfrm>
          <a:prstGeom prst="rect">
            <a:avLst/>
          </a:prstGeom>
          <a:solidFill>
            <a:srgbClr val="FFFF01"/>
          </a:solidFill>
          <a:ln w="1905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th-TH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ข่าวประชาสัมพันธ์</a:t>
            </a:r>
          </a:p>
        </p:txBody>
      </p:sp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6269A2C5-4082-4AD7-B16E-26167BBC15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65" y="1631688"/>
            <a:ext cx="6444670" cy="5734529"/>
          </a:xfrm>
          <a:prstGeom prst="rect">
            <a:avLst/>
          </a:prstGeom>
        </p:spPr>
      </p:pic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1B90B6B8-D1C0-4DC7-AFEA-93B920F29FC8}"/>
              </a:ext>
            </a:extLst>
          </p:cNvPr>
          <p:cNvSpPr txBox="1"/>
          <p:nvPr/>
        </p:nvSpPr>
        <p:spPr>
          <a:xfrm>
            <a:off x="557122" y="4827230"/>
            <a:ext cx="62499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/>
              <a:t> </a:t>
            </a:r>
            <a:r>
              <a:rPr lang="th-TH" sz="2400" b="1" dirty="0">
                <a:solidFill>
                  <a:srgbClr val="FF0000"/>
                </a:solidFill>
              </a:rPr>
              <a:t>องค์การบริหารส่วนตำบลจานลาน   ประชาสัมพันธ์ถึงประชาชนที่ถือครองที่ดินในพื้นที่องค์การบริหารส่วนตำบลจานลาน ที่ดิน </a:t>
            </a:r>
            <a:r>
              <a:rPr lang="th-TH" sz="2400" b="1" dirty="0" err="1">
                <a:solidFill>
                  <a:srgbClr val="FF0000"/>
                </a:solidFill>
              </a:rPr>
              <a:t>นส</a:t>
            </a:r>
            <a:r>
              <a:rPr lang="th-TH" sz="2400" b="1" dirty="0">
                <a:solidFill>
                  <a:srgbClr val="FF0000"/>
                </a:solidFill>
              </a:rPr>
              <a:t>.3 ,สปก ,ส.ค.1 ให้ประชาชนที่ครอบครองที่ดิน ทั้งสามประเภทนี้ ให้ชำระภาษีภายใน เดือน มิถุนายน 2566  หากพ้นกำหนดระยะเวลานี้แล้วท่านไม่มาชำระจะต้องเสียภาษีค้างชำระรวมทั้งเบี้ยปรับและเงินเพิ่ม  ชำระภาษี ณ กองคลัง องค์การบริหารส่วนตำบลจานลาน ในวัน เวลาราชการ  โทร 0 4598 9663 </a:t>
            </a:r>
          </a:p>
        </p:txBody>
      </p:sp>
    </p:spTree>
    <p:extLst>
      <p:ext uri="{BB962C8B-B14F-4D97-AF65-F5344CB8AC3E}">
        <p14:creationId xmlns:p14="http://schemas.microsoft.com/office/powerpoint/2010/main" val="274044120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1390</TotalTime>
  <Words>802</Words>
  <Application>Microsoft Office PowerPoint</Application>
  <PresentationFormat>กระดาษ A4 (210x297 มม.)</PresentationFormat>
  <Paragraphs>48</Paragraphs>
  <Slides>6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6</vt:i4>
      </vt:variant>
    </vt:vector>
  </HeadingPairs>
  <TitlesOfParts>
    <vt:vector size="12" baseType="lpstr">
      <vt:lpstr>Arial</vt:lpstr>
      <vt:lpstr>Arundina Sans</vt:lpstr>
      <vt:lpstr>Calibri</vt:lpstr>
      <vt:lpstr>Calibri Light</vt:lpstr>
      <vt:lpstr>Segoe UI Historic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USER</dc:creator>
  <cp:lastModifiedBy>USER</cp:lastModifiedBy>
  <cp:revision>163</cp:revision>
  <cp:lastPrinted>2023-06-08T06:40:05Z</cp:lastPrinted>
  <dcterms:created xsi:type="dcterms:W3CDTF">2022-02-05T12:14:48Z</dcterms:created>
  <dcterms:modified xsi:type="dcterms:W3CDTF">2023-06-08T07:19:01Z</dcterms:modified>
</cp:coreProperties>
</file>