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906000" type="A4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4B7"/>
    <a:srgbClr val="F5B78D"/>
    <a:srgbClr val="C96511"/>
    <a:srgbClr val="FFFF01"/>
    <a:srgbClr val="CA6811"/>
    <a:srgbClr val="2E518C"/>
    <a:srgbClr val="2E518E"/>
    <a:srgbClr val="334052"/>
    <a:srgbClr val="334053"/>
    <a:srgbClr val="DBD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>
      <p:cViewPr varScale="1">
        <p:scale>
          <a:sx n="60" d="100"/>
          <a:sy n="60" d="100"/>
        </p:scale>
        <p:origin x="24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2726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94A9-1F0F-4E8B-884B-190FC8009750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454275" y="1173163"/>
            <a:ext cx="2193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D708C-CF10-4085-A635-8152CF3C1D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2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46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981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90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70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3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303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849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598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907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743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568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BBA8-CD90-4DA9-8454-961D90556BCB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1340C-92CE-4B4F-AC51-EE8257CB4B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08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1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microsoft.com/office/2007/relationships/hdphoto" Target="../media/hdphoto2.wdp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JPG"/><Relationship Id="rId7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26.JPG"/><Relationship Id="rId5" Type="http://schemas.openxmlformats.org/officeDocument/2006/relationships/image" Target="../media/image22.JPG"/><Relationship Id="rId10" Type="http://schemas.openxmlformats.org/officeDocument/2006/relationships/image" Target="../media/image25.JPG"/><Relationship Id="rId4" Type="http://schemas.openxmlformats.org/officeDocument/2006/relationships/image" Target="../media/image21.JPG"/><Relationship Id="rId9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G"/><Relationship Id="rId7" Type="http://schemas.openxmlformats.org/officeDocument/2006/relationships/image" Target="../media/image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39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1.jpg"/><Relationship Id="rId7" Type="http://schemas.openxmlformats.org/officeDocument/2006/relationships/image" Target="../media/image1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78AEBFE-A84B-44E4-B989-B9A4A339829D}"/>
              </a:ext>
            </a:extLst>
          </p:cNvPr>
          <p:cNvSpPr/>
          <p:nvPr/>
        </p:nvSpPr>
        <p:spPr>
          <a:xfrm>
            <a:off x="-31766" y="7975600"/>
            <a:ext cx="6870700" cy="19304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7AC6E92-1F33-4CDF-A8EC-4E8896FCAA98}"/>
              </a:ext>
            </a:extLst>
          </p:cNvPr>
          <p:cNvSpPr/>
          <p:nvPr/>
        </p:nvSpPr>
        <p:spPr>
          <a:xfrm>
            <a:off x="-25942" y="7929342"/>
            <a:ext cx="6896642" cy="1266843"/>
          </a:xfrm>
          <a:custGeom>
            <a:avLst/>
            <a:gdLst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6858000 w 6858000"/>
              <a:gd name="connsiteY2" fmla="*/ 1346200 h 1346200"/>
              <a:gd name="connsiteX3" fmla="*/ 0 w 6858000"/>
              <a:gd name="connsiteY3" fmla="*/ 1346200 h 1346200"/>
              <a:gd name="connsiteX4" fmla="*/ 0 w 6858000"/>
              <a:gd name="connsiteY4" fmla="*/ 0 h 1346200"/>
              <a:gd name="connsiteX0" fmla="*/ 0 w 6858000"/>
              <a:gd name="connsiteY0" fmla="*/ 0 h 1346200"/>
              <a:gd name="connsiteX1" fmla="*/ 6858000 w 6858000"/>
              <a:gd name="connsiteY1" fmla="*/ 0 h 1346200"/>
              <a:gd name="connsiteX2" fmla="*/ 0 w 6858000"/>
              <a:gd name="connsiteY2" fmla="*/ 1346200 h 1346200"/>
              <a:gd name="connsiteX3" fmla="*/ 0 w 6858000"/>
              <a:gd name="connsiteY3" fmla="*/ 0 h 1346200"/>
              <a:gd name="connsiteX0" fmla="*/ 0 w 6858000"/>
              <a:gd name="connsiteY0" fmla="*/ 0 h 1352862"/>
              <a:gd name="connsiteX1" fmla="*/ 6858000 w 6858000"/>
              <a:gd name="connsiteY1" fmla="*/ 0 h 1352862"/>
              <a:gd name="connsiteX2" fmla="*/ 0 w 6858000"/>
              <a:gd name="connsiteY2" fmla="*/ 1346200 h 1352862"/>
              <a:gd name="connsiteX3" fmla="*/ 0 w 6858000"/>
              <a:gd name="connsiteY3" fmla="*/ 0 h 1352862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735"/>
              <a:gd name="connsiteX1" fmla="*/ 6858000 w 6858000"/>
              <a:gd name="connsiteY1" fmla="*/ 0 h 1354735"/>
              <a:gd name="connsiteX2" fmla="*/ 0 w 6858000"/>
              <a:gd name="connsiteY2" fmla="*/ 1346200 h 1354735"/>
              <a:gd name="connsiteX3" fmla="*/ 0 w 6858000"/>
              <a:gd name="connsiteY3" fmla="*/ 0 h 1354735"/>
              <a:gd name="connsiteX0" fmla="*/ 0 w 6858000"/>
              <a:gd name="connsiteY0" fmla="*/ 0 h 1354375"/>
              <a:gd name="connsiteX1" fmla="*/ 6858000 w 6858000"/>
              <a:gd name="connsiteY1" fmla="*/ 0 h 1354375"/>
              <a:gd name="connsiteX2" fmla="*/ 0 w 6858000"/>
              <a:gd name="connsiteY2" fmla="*/ 1346200 h 1354375"/>
              <a:gd name="connsiteX3" fmla="*/ 0 w 6858000"/>
              <a:gd name="connsiteY3" fmla="*/ 0 h 1354375"/>
              <a:gd name="connsiteX0" fmla="*/ 12700 w 6870700"/>
              <a:gd name="connsiteY0" fmla="*/ 0 h 1228743"/>
              <a:gd name="connsiteX1" fmla="*/ 6870700 w 6870700"/>
              <a:gd name="connsiteY1" fmla="*/ 0 h 1228743"/>
              <a:gd name="connsiteX2" fmla="*/ 0 w 6870700"/>
              <a:gd name="connsiteY2" fmla="*/ 1219200 h 1228743"/>
              <a:gd name="connsiteX3" fmla="*/ 12700 w 6870700"/>
              <a:gd name="connsiteY3" fmla="*/ 0 h 1228743"/>
              <a:gd name="connsiteX0" fmla="*/ 12700 w 6870700"/>
              <a:gd name="connsiteY0" fmla="*/ 0 h 1254143"/>
              <a:gd name="connsiteX1" fmla="*/ 6870700 w 6870700"/>
              <a:gd name="connsiteY1" fmla="*/ 25400 h 1254143"/>
              <a:gd name="connsiteX2" fmla="*/ 0 w 6870700"/>
              <a:gd name="connsiteY2" fmla="*/ 1244600 h 1254143"/>
              <a:gd name="connsiteX3" fmla="*/ 12700 w 6870700"/>
              <a:gd name="connsiteY3" fmla="*/ 0 h 1254143"/>
              <a:gd name="connsiteX0" fmla="*/ 564 w 6883918"/>
              <a:gd name="connsiteY0" fmla="*/ 0 h 1266843"/>
              <a:gd name="connsiteX1" fmla="*/ 6883918 w 6883918"/>
              <a:gd name="connsiteY1" fmla="*/ 38100 h 1266843"/>
              <a:gd name="connsiteX2" fmla="*/ 13218 w 6883918"/>
              <a:gd name="connsiteY2" fmla="*/ 1257300 h 1266843"/>
              <a:gd name="connsiteX3" fmla="*/ 564 w 6883918"/>
              <a:gd name="connsiteY3" fmla="*/ 0 h 126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3918" h="1266843">
                <a:moveTo>
                  <a:pt x="564" y="0"/>
                </a:moveTo>
                <a:cubicBezTo>
                  <a:pt x="3188264" y="1270000"/>
                  <a:pt x="4953518" y="838200"/>
                  <a:pt x="6883918" y="38100"/>
                </a:cubicBezTo>
                <a:cubicBezTo>
                  <a:pt x="5613918" y="690033"/>
                  <a:pt x="4610618" y="1354667"/>
                  <a:pt x="13218" y="1257300"/>
                </a:cubicBezTo>
                <a:cubicBezTo>
                  <a:pt x="17451" y="850900"/>
                  <a:pt x="-3669" y="406400"/>
                  <a:pt x="5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FF00"/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99F0B0A-7FB8-46A5-ADA5-1FCC92B4DF0E}"/>
              </a:ext>
            </a:extLst>
          </p:cNvPr>
          <p:cNvSpPr/>
          <p:nvPr/>
        </p:nvSpPr>
        <p:spPr>
          <a:xfrm>
            <a:off x="-12700" y="0"/>
            <a:ext cx="6870700" cy="2184400"/>
          </a:xfrm>
          <a:custGeom>
            <a:avLst/>
            <a:gdLst>
              <a:gd name="connsiteX0" fmla="*/ 0 w 6870700"/>
              <a:gd name="connsiteY0" fmla="*/ 0 h 1701800"/>
              <a:gd name="connsiteX1" fmla="*/ 6870700 w 6870700"/>
              <a:gd name="connsiteY1" fmla="*/ 0 h 1701800"/>
              <a:gd name="connsiteX2" fmla="*/ 6870700 w 6870700"/>
              <a:gd name="connsiteY2" fmla="*/ 1701800 h 1701800"/>
              <a:gd name="connsiteX3" fmla="*/ 0 w 6870700"/>
              <a:gd name="connsiteY3" fmla="*/ 1701800 h 1701800"/>
              <a:gd name="connsiteX4" fmla="*/ 0 w 6870700"/>
              <a:gd name="connsiteY4" fmla="*/ 0 h 17018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  <a:gd name="connsiteX0" fmla="*/ 0 w 6870700"/>
              <a:gd name="connsiteY0" fmla="*/ 0 h 2184400"/>
              <a:gd name="connsiteX1" fmla="*/ 6870700 w 6870700"/>
              <a:gd name="connsiteY1" fmla="*/ 0 h 2184400"/>
              <a:gd name="connsiteX2" fmla="*/ 6870700 w 6870700"/>
              <a:gd name="connsiteY2" fmla="*/ 1701800 h 2184400"/>
              <a:gd name="connsiteX3" fmla="*/ 0 w 6870700"/>
              <a:gd name="connsiteY3" fmla="*/ 2184400 h 2184400"/>
              <a:gd name="connsiteX4" fmla="*/ 0 w 6870700"/>
              <a:gd name="connsiteY4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2184400">
                <a:moveTo>
                  <a:pt x="0" y="0"/>
                </a:moveTo>
                <a:lnTo>
                  <a:pt x="6870700" y="0"/>
                </a:lnTo>
                <a:lnTo>
                  <a:pt x="6870700" y="1701800"/>
                </a:lnTo>
                <a:cubicBezTo>
                  <a:pt x="4770967" y="1367367"/>
                  <a:pt x="2747433" y="982133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6F0E855-F9A7-4AA1-868C-ADB07B6BDD06}"/>
              </a:ext>
            </a:extLst>
          </p:cNvPr>
          <p:cNvSpPr/>
          <p:nvPr/>
        </p:nvSpPr>
        <p:spPr>
          <a:xfrm>
            <a:off x="-12700" y="749101"/>
            <a:ext cx="6870700" cy="1443457"/>
          </a:xfrm>
          <a:custGeom>
            <a:avLst/>
            <a:gdLst>
              <a:gd name="connsiteX0" fmla="*/ 0 w 6870700"/>
              <a:gd name="connsiteY0" fmla="*/ 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4" fmla="*/ 0 w 6870700"/>
              <a:gd name="connsiteY4" fmla="*/ 0 h 1600200"/>
              <a:gd name="connsiteX0" fmla="*/ 0 w 6870700"/>
              <a:gd name="connsiteY0" fmla="*/ 1600200 h 1600200"/>
              <a:gd name="connsiteX1" fmla="*/ 6870700 w 6870700"/>
              <a:gd name="connsiteY1" fmla="*/ 0 h 1600200"/>
              <a:gd name="connsiteX2" fmla="*/ 6870700 w 6870700"/>
              <a:gd name="connsiteY2" fmla="*/ 1600200 h 1600200"/>
              <a:gd name="connsiteX3" fmla="*/ 0 w 6870700"/>
              <a:gd name="connsiteY3" fmla="*/ 1600200 h 1600200"/>
              <a:gd name="connsiteX0" fmla="*/ 0 w 6870700"/>
              <a:gd name="connsiteY0" fmla="*/ 1744319 h 1744319"/>
              <a:gd name="connsiteX1" fmla="*/ 6870700 w 6870700"/>
              <a:gd name="connsiteY1" fmla="*/ 144119 h 1744319"/>
              <a:gd name="connsiteX2" fmla="*/ 6870700 w 6870700"/>
              <a:gd name="connsiteY2" fmla="*/ 1744319 h 1744319"/>
              <a:gd name="connsiteX3" fmla="*/ 0 w 6870700"/>
              <a:gd name="connsiteY3" fmla="*/ 1744319 h 1744319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791077 h 1791077"/>
              <a:gd name="connsiteX1" fmla="*/ 6870700 w 6870700"/>
              <a:gd name="connsiteY1" fmla="*/ 190877 h 1791077"/>
              <a:gd name="connsiteX2" fmla="*/ 6870700 w 6870700"/>
              <a:gd name="connsiteY2" fmla="*/ 1791077 h 1791077"/>
              <a:gd name="connsiteX3" fmla="*/ 0 w 6870700"/>
              <a:gd name="connsiteY3" fmla="*/ 1791077 h 1791077"/>
              <a:gd name="connsiteX0" fmla="*/ 0 w 6870700"/>
              <a:gd name="connsiteY0" fmla="*/ 1636222 h 1636222"/>
              <a:gd name="connsiteX1" fmla="*/ 6870700 w 6870700"/>
              <a:gd name="connsiteY1" fmla="*/ 36022 h 1636222"/>
              <a:gd name="connsiteX2" fmla="*/ 6870700 w 6870700"/>
              <a:gd name="connsiteY2" fmla="*/ 1636222 h 1636222"/>
              <a:gd name="connsiteX3" fmla="*/ 0 w 6870700"/>
              <a:gd name="connsiteY3" fmla="*/ 1636222 h 1636222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490901 h 1490901"/>
              <a:gd name="connsiteX1" fmla="*/ 6870700 w 6870700"/>
              <a:gd name="connsiteY1" fmla="*/ 43101 h 1490901"/>
              <a:gd name="connsiteX2" fmla="*/ 6870700 w 6870700"/>
              <a:gd name="connsiteY2" fmla="*/ 1490901 h 1490901"/>
              <a:gd name="connsiteX3" fmla="*/ 0 w 6870700"/>
              <a:gd name="connsiteY3" fmla="*/ 1490901 h 1490901"/>
              <a:gd name="connsiteX0" fmla="*/ 0 w 6870700"/>
              <a:gd name="connsiteY0" fmla="*/ 1372012 h 1372012"/>
              <a:gd name="connsiteX1" fmla="*/ 6870700 w 6870700"/>
              <a:gd name="connsiteY1" fmla="*/ 51212 h 1372012"/>
              <a:gd name="connsiteX2" fmla="*/ 6870700 w 6870700"/>
              <a:gd name="connsiteY2" fmla="*/ 1372012 h 1372012"/>
              <a:gd name="connsiteX3" fmla="*/ 0 w 6870700"/>
              <a:gd name="connsiteY3" fmla="*/ 1372012 h 1372012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4434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58000 w 6870700"/>
              <a:gd name="connsiteY2" fmla="*/ 1252957 h 1443457"/>
              <a:gd name="connsiteX3" fmla="*/ 0 w 6870700"/>
              <a:gd name="connsiteY3" fmla="*/ 1443457 h 1443457"/>
              <a:gd name="connsiteX0" fmla="*/ 0 w 6896100"/>
              <a:gd name="connsiteY0" fmla="*/ 1443457 h 1443457"/>
              <a:gd name="connsiteX1" fmla="*/ 6870700 w 6896100"/>
              <a:gd name="connsiteY1" fmla="*/ 122657 h 1443457"/>
              <a:gd name="connsiteX2" fmla="*/ 6896100 w 6896100"/>
              <a:gd name="connsiteY2" fmla="*/ 1354557 h 1443457"/>
              <a:gd name="connsiteX3" fmla="*/ 0 w 68961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45300 w 6870700"/>
              <a:gd name="connsiteY2" fmla="*/ 1278357 h 1443457"/>
              <a:gd name="connsiteX3" fmla="*/ 0 w 6870700"/>
              <a:gd name="connsiteY3" fmla="*/ 1443457 h 1443457"/>
              <a:gd name="connsiteX0" fmla="*/ 0 w 6870700"/>
              <a:gd name="connsiteY0" fmla="*/ 1443457 h 1443457"/>
              <a:gd name="connsiteX1" fmla="*/ 6870700 w 6870700"/>
              <a:gd name="connsiteY1" fmla="*/ 122657 h 1443457"/>
              <a:gd name="connsiteX2" fmla="*/ 6870700 w 6870700"/>
              <a:gd name="connsiteY2" fmla="*/ 1303757 h 1443457"/>
              <a:gd name="connsiteX3" fmla="*/ 0 w 6870700"/>
              <a:gd name="connsiteY3" fmla="*/ 1443457 h 14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700" h="1443457">
                <a:moveTo>
                  <a:pt x="0" y="1443457"/>
                </a:moveTo>
                <a:cubicBezTo>
                  <a:pt x="1452033" y="313157"/>
                  <a:pt x="4275667" y="-271043"/>
                  <a:pt x="6870700" y="122657"/>
                </a:cubicBezTo>
                <a:lnTo>
                  <a:pt x="6870700" y="1303757"/>
                </a:lnTo>
                <a:cubicBezTo>
                  <a:pt x="6218767" y="846557"/>
                  <a:pt x="3090333" y="71857"/>
                  <a:pt x="0" y="1443457"/>
                </a:cubicBezTo>
                <a:close/>
              </a:path>
            </a:pathLst>
          </a:custGeom>
          <a:gradFill flip="none" rotWithShape="1">
            <a:gsLst>
              <a:gs pos="0">
                <a:srgbClr val="C96511"/>
              </a:gs>
              <a:gs pos="60000">
                <a:srgbClr val="FFFF01"/>
              </a:gs>
              <a:gs pos="33000">
                <a:srgbClr val="FFFF01"/>
              </a:gs>
              <a:gs pos="100000">
                <a:srgbClr val="CA681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4F33EC8-F185-4173-BDE9-5E64FCA9879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038" y1="62109" x2="47695" y2="63427"/>
                        <a14:foregroundMark x1="54849" y1="60791" x2="64229" y2="58320"/>
                        <a14:foregroundMark x1="34499" y1="29489" x2="34499" y2="29489"/>
                        <a14:foregroundMark x1="59459" y1="30643" x2="59459" y2="30643"/>
                        <a14:foregroundMark x1="48808" y1="43328" x2="48808" y2="43328"/>
                        <a14:foregroundMark x1="68998" y1="46952" x2="68998" y2="46952"/>
                        <a14:foregroundMark x1="75040" y1="54530" x2="75040" y2="54530"/>
                        <a14:foregroundMark x1="59459" y1="72158" x2="59459" y2="72158"/>
                        <a14:foregroundMark x1="59459" y1="72158" x2="59459" y2="72158"/>
                        <a14:foregroundMark x1="70270" y1="65898" x2="70270" y2="65898"/>
                        <a14:foregroundMark x1="35771" y1="69687" x2="35771" y2="69687"/>
                        <a14:foregroundMark x1="29730" y1="58320" x2="29730" y2="58320"/>
                        <a14:foregroundMark x1="27345" y1="40692" x2="27345" y2="40692"/>
                        <a14:foregroundMark x1="35771" y1="42010" x2="35771" y2="42010"/>
                        <a14:foregroundMark x1="48808" y1="23229" x2="48808" y2="23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1" t="-3092" b="-1032"/>
          <a:stretch/>
        </p:blipFill>
        <p:spPr bwMode="auto">
          <a:xfrm>
            <a:off x="108584" y="215424"/>
            <a:ext cx="1288416" cy="1218291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D0F483E-D2DF-412B-94D0-4C1E1742850A}"/>
              </a:ext>
            </a:extLst>
          </p:cNvPr>
          <p:cNvSpPr txBox="1"/>
          <p:nvPr/>
        </p:nvSpPr>
        <p:spPr>
          <a:xfrm>
            <a:off x="1397000" y="-5962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undina Sans" panose="020B0300020202020204" pitchFamily="34" charset="-34"/>
                <a:ea typeface="Arundina Sans" panose="020B0300020202020204" pitchFamily="34" charset="-34"/>
                <a:cs typeface="Arundina Sans" panose="020B0300020202020204" pitchFamily="34" charset="-34"/>
              </a:rPr>
              <a:t>องค์การบริหารส่วนตำบลจานลาน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A870748-50A1-4634-ACE0-A00EC03D01A7}"/>
              </a:ext>
            </a:extLst>
          </p:cNvPr>
          <p:cNvSpPr txBox="1"/>
          <p:nvPr/>
        </p:nvSpPr>
        <p:spPr>
          <a:xfrm>
            <a:off x="2415399" y="930367"/>
            <a:ext cx="456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จดหมายข่าวฉบับที่ 1/2565  ประจำเดือน  มกราคม พ.ศ  2565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884479A-BC62-4B7B-9C85-C47173778EA4}"/>
              </a:ext>
            </a:extLst>
          </p:cNvPr>
          <p:cNvSpPr txBox="1"/>
          <p:nvPr/>
        </p:nvSpPr>
        <p:spPr>
          <a:xfrm>
            <a:off x="1758316" y="461369"/>
            <a:ext cx="49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 </a:t>
            </a:r>
            <a:r>
              <a:rPr lang="en-US" dirty="0" err="1"/>
              <a:t>lan</a:t>
            </a:r>
            <a:r>
              <a:rPr lang="en-US" dirty="0"/>
              <a:t> Subdistrict </a:t>
            </a:r>
            <a:r>
              <a:rPr lang="en-US" dirty="0" err="1"/>
              <a:t>Adminisstrative</a:t>
            </a:r>
            <a:r>
              <a:rPr lang="en-US" dirty="0"/>
              <a:t> Organization </a:t>
            </a:r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4471E5D-1D81-46B9-A01A-CB5A6D763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442"/>
            <a:ext cx="495300" cy="495300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5F207A7C-2997-45D7-865C-734F10841122}"/>
              </a:ext>
            </a:extLst>
          </p:cNvPr>
          <p:cNvSpPr/>
          <p:nvPr/>
        </p:nvSpPr>
        <p:spPr>
          <a:xfrm>
            <a:off x="412435" y="940563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045-989663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7C0EA47-3342-4D06-AB4A-3014EE5EC433}"/>
              </a:ext>
            </a:extLst>
          </p:cNvPr>
          <p:cNvSpPr/>
          <p:nvPr/>
        </p:nvSpPr>
        <p:spPr>
          <a:xfrm>
            <a:off x="1410242" y="9242443"/>
            <a:ext cx="4127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www.janlan-acr.go.th    </a:t>
            </a:r>
          </a:p>
          <a:p>
            <a:r>
              <a:rPr lang="en-US" sz="1600" dirty="0" err="1"/>
              <a:t>Email.Address:obt_janlan@hotmail.com</a:t>
            </a:r>
            <a:endParaRPr lang="en-US" sz="1600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6AEF46D-60E2-4612-8FC9-8EEE20FF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921" y="8903159"/>
            <a:ext cx="877900" cy="871804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3536638-3878-4A61-B6FA-8EB05B944D95}"/>
              </a:ext>
            </a:extLst>
          </p:cNvPr>
          <p:cNvSpPr txBox="1"/>
          <p:nvPr/>
        </p:nvSpPr>
        <p:spPr>
          <a:xfrm>
            <a:off x="-12700" y="872631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99 </a:t>
            </a:r>
            <a:r>
              <a:rPr lang="th-TH" dirty="0"/>
              <a:t>หมู่5 ต.จานลาน อ.พนา จ.อำนาจเจริญ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DF306DA-25F3-41B8-BEDE-27E3ACE22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51" y="2074044"/>
            <a:ext cx="2130165" cy="156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763F804-66ED-4A47-AB48-158017860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05" y="5420819"/>
            <a:ext cx="2215679" cy="172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D21749E-9E1E-407B-8C45-BA70CDF38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9" y="1732856"/>
            <a:ext cx="2082568" cy="160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761B6AA2-6737-4902-BDCD-62D635A63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92" y="5746177"/>
            <a:ext cx="1828563" cy="172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95C71B92-1765-4F67-82E6-F19172B01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72" y="7580874"/>
            <a:ext cx="1179312" cy="91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4C8EDFFE-8915-4550-85D9-4A2A4BE59C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26" y="3874433"/>
            <a:ext cx="1782230" cy="197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3AA4B324-2929-4FE0-8763-E712D3E02D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60" y="5890907"/>
            <a:ext cx="2215679" cy="160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3A11C50A-6016-4CA7-82E5-3F186E92C1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" y="3982323"/>
            <a:ext cx="2089668" cy="160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04126EE-7AF1-4343-9807-E9C4C54149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3" y="2262132"/>
            <a:ext cx="2166122" cy="153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065886-0764-4518-8DFE-6FA0060DBE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58" y="3524743"/>
            <a:ext cx="2448968" cy="168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C25EF1F2-3484-4856-9BCF-19AC9E5208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9610" y="7602662"/>
            <a:ext cx="1580714" cy="81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635859E-4723-4F09-B611-A3D966295F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76" y="7154127"/>
            <a:ext cx="1389958" cy="91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083C5C2-35DB-4683-94BA-A16E02CD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7F282DB-3ED6-4170-87A9-BAD75BD406D8}"/>
              </a:ext>
            </a:extLst>
          </p:cNvPr>
          <p:cNvSpPr/>
          <p:nvPr/>
        </p:nvSpPr>
        <p:spPr>
          <a:xfrm>
            <a:off x="2222501" y="193643"/>
            <a:ext cx="4762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 ที่1/2565 ประจำเด</a:t>
            </a:r>
            <a:r>
              <a:rPr lang="th-TH" sz="2000" dirty="0" err="1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ือ</a:t>
            </a:r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นมกราคม 2565 หน้า 1</a:t>
            </a:r>
          </a:p>
        </p:txBody>
      </p:sp>
      <p:sp>
        <p:nvSpPr>
          <p:cNvPr id="7" name="สี่เหลี่ยมผืนผ้า 3">
            <a:extLst>
              <a:ext uri="{FF2B5EF4-FFF2-40B4-BE49-F238E27FC236}">
                <a16:creationId xmlns:a16="http://schemas.microsoft.com/office/drawing/2014/main" id="{84E8FAD3-6600-4F3A-B383-0EEAAEA3FC1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5DE240E4-4FCC-423C-BBD3-301128D8A1A5}"/>
              </a:ext>
            </a:extLst>
          </p:cNvPr>
          <p:cNvSpPr/>
          <p:nvPr/>
        </p:nvSpPr>
        <p:spPr>
          <a:xfrm>
            <a:off x="143413" y="3500759"/>
            <a:ext cx="6581244" cy="2031325"/>
          </a:xfrm>
          <a:prstGeom prst="rect">
            <a:avLst/>
          </a:prstGeom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  <a:cs typeface="+mj-cs"/>
              </a:rPr>
              <a:t>    เจ้าหน้าที่อาสาสมัครป้องกันภัยฝ่ายพลเรือนตำบลจานลานพนักงานส่วนตำบล พนักงานจ้างร่วมปฏิบัติหน้าที่จุดตรวจและบริการประชาชนเพื่อลดอุบัติเหตุช่วงเทศกาลปีใหม่ พ.ศ. 2565 ระหว่างวันที 29 ธันวาคม 2564- 4 มกราคม 2565  (ช่วง 7 วัน อันตราย)  ณ จุดบริการประชาชนถนนสายพนา – ม่วงสามสิบ บริเวณสี่แยกทางเข้าบ้าน</a:t>
            </a:r>
            <a:r>
              <a:rPr lang="th-TH" b="1" dirty="0" err="1">
                <a:latin typeface="Arundina Sans" panose="020B0300020202020204" pitchFamily="34" charset="-34"/>
                <a:ea typeface="Arundina Sans" panose="020B0300020202020204" pitchFamily="34" charset="-34"/>
                <a:cs typeface="+mj-cs"/>
              </a:rPr>
              <a:t>อุ่ม</a:t>
            </a: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  <a:cs typeface="+mj-cs"/>
              </a:rPr>
              <a:t>ยาง ตำบลจานลาน อำเภอพนา จังหวัดอำนาจเจริญ  บริการอำนวยความสะดวกประชาชนในการขับขี่รถ ปรากฏว่าในช่วง   (7วัน อันตราย) ในพื้นที่ตำบลจานลานเพื่อป้องกันและลดอุบัติเหตุไม่ทางถนน 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125843D-E4AE-4F46-BA52-D90B585AF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56" y="1330926"/>
            <a:ext cx="2079088" cy="205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6E7CA1C-8F61-4BAF-9A0D-1C0AD071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18" y="5630434"/>
            <a:ext cx="2188515" cy="248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6E5D5AB-321E-428C-866E-BBCFFC11A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30926"/>
            <a:ext cx="2000257" cy="205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36713B8-EBCA-4AAF-956F-B99C747DB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3" y="1333500"/>
            <a:ext cx="2079088" cy="203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E44147F-9526-4A53-B990-1FF1F6275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56" y="5885606"/>
            <a:ext cx="1696944" cy="251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9AB9923-E952-4238-A167-D721004DB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667" y="5539083"/>
            <a:ext cx="2188514" cy="242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AFAF3A5-61DB-4880-A3EE-C816F55EE6A4}"/>
              </a:ext>
            </a:extLst>
          </p:cNvPr>
          <p:cNvSpPr txBox="1"/>
          <p:nvPr/>
        </p:nvSpPr>
        <p:spPr>
          <a:xfrm>
            <a:off x="55217" y="9505889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</p:spTree>
    <p:extLst>
      <p:ext uri="{BB962C8B-B14F-4D97-AF65-F5344CB8AC3E}">
        <p14:creationId xmlns:p14="http://schemas.microsoft.com/office/powerpoint/2010/main" val="122882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D6D4C5-0E54-4265-B10F-03F2D7CFFE62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AC9141-7679-4357-818B-25373FF0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A1F8389-D353-414A-AE26-CD9C06BAC28A}"/>
              </a:ext>
            </a:extLst>
          </p:cNvPr>
          <p:cNvSpPr/>
          <p:nvPr/>
        </p:nvSpPr>
        <p:spPr>
          <a:xfrm>
            <a:off x="0" y="172134"/>
            <a:ext cx="511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 1/2565 ประจำเดือน  มกราคม 2565 หน้า 2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D3FA15E-5339-43AF-B725-88ADF308608D}"/>
              </a:ext>
            </a:extLst>
          </p:cNvPr>
          <p:cNvSpPr/>
          <p:nvPr/>
        </p:nvSpPr>
        <p:spPr>
          <a:xfrm>
            <a:off x="129191" y="2900555"/>
            <a:ext cx="6586917" cy="2585323"/>
          </a:xfrm>
          <a:prstGeom prst="rect">
            <a:avLst/>
          </a:prstGeom>
          <a:ln w="28575">
            <a:solidFill>
              <a:srgbClr val="C00000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  </a:t>
            </a:r>
          </a:p>
          <a:p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    วันพฤหัสบดีที่ 6 มกราคม 2565  เวลา 09.30 น.กองอำนวยการรักษาความมั่นคงภายในจังหวัดอำนาจเจริญประชุมชี้แจงดำเนินโครงการตำบลมั่นคง มั่งคั่ง ยั่งยืน ประจำปีงบประมาณ 2565 ณ.ห้องประชุมสภาองค์การบริหารส่วนตำบลจานลาน เพื่อดำเนินการ/จัดตั้งตำบลต้นแบบด้านความมั่นคงในพื้นที่จังหวัดอำนาจเจริญ โดยมี นายสมหมาย  ศิริอนันต์ นายกองค์การบริหารส่วนตำบลจานลาน ผู้บริหาร หัวหน้าส่วนราชการองค์การบริหารส่วนตำบลจานลาน  โรงพยาบาลส่งเสริมสุขภาพตำบลจานลาน  ผู้นำชุมชน  หัวหน้าส่วนราชการที่เกี่ยวข้องในพื้นที่ตำบลจานลานเข้าร่วมเพื่อรับทราบปัญหาขัดข้องและข้อเสนอแนะ</a:t>
            </a:r>
            <a:br>
              <a:rPr lang="th-TH" b="1" dirty="0">
                <a:latin typeface="+mj-lt"/>
                <a:ea typeface="Arundina Sans" panose="020B0300020202020204" pitchFamily="34" charset="-34"/>
              </a:rPr>
            </a:br>
            <a:endParaRPr lang="th-TH" dirty="0">
              <a:latin typeface="+mj-lt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E63FEDB-716F-4AAA-A532-56650B9E7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4" y="1333500"/>
            <a:ext cx="2044095" cy="141757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6107AE8-713F-4449-9E9D-5DCD52427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43" y="1321969"/>
            <a:ext cx="2048840" cy="14672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8EDB21B-3A90-40BD-8A89-FB091F793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25" y="1312489"/>
            <a:ext cx="1979109" cy="149874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7BBE965-477A-4AC3-9366-848038516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5" y="5704879"/>
            <a:ext cx="2109617" cy="147087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6A161AD-B2F7-4083-AF21-FBA78B3FE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03" y="5706084"/>
            <a:ext cx="2109617" cy="15121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2729C4D-9492-450E-A7DE-C2D44910E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25" y="5707170"/>
            <a:ext cx="1979109" cy="15121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3EA5DDE-6C27-4924-B7B3-7185F9AC3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4" y="7339917"/>
            <a:ext cx="2109616" cy="149928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F0CACBB-F6AD-479C-A8F6-0A557529B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25" y="7361464"/>
            <a:ext cx="1979109" cy="15121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CD9EEDA-7581-4A2A-A513-62037F0FB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96" y="7346631"/>
            <a:ext cx="2116760" cy="15121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59EE8049-AB27-42CA-BD1C-5B7385614A7E}"/>
              </a:ext>
            </a:extLst>
          </p:cNvPr>
          <p:cNvSpPr/>
          <p:nvPr/>
        </p:nvSpPr>
        <p:spPr>
          <a:xfrm>
            <a:off x="72390" y="9398000"/>
            <a:ext cx="6036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องค์การบริหารส่วนตำบลจานลาน อำเภอพนา จังหวัดอำนาจเจริญ</a:t>
            </a:r>
          </a:p>
        </p:txBody>
      </p:sp>
    </p:spTree>
    <p:extLst>
      <p:ext uri="{BB962C8B-B14F-4D97-AF65-F5344CB8AC3E}">
        <p14:creationId xmlns:p14="http://schemas.microsoft.com/office/powerpoint/2010/main" val="62999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7CB63DC1-E3B2-4FDB-AE65-DAE8BCC0B39B}"/>
              </a:ext>
            </a:extLst>
          </p:cNvPr>
          <p:cNvSpPr/>
          <p:nvPr/>
        </p:nvSpPr>
        <p:spPr>
          <a:xfrm>
            <a:off x="-254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05D755E-A82A-4E57-AA6F-C8ECC725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313BB35-01FE-4981-ABB7-8B28CC0F43B5}"/>
              </a:ext>
            </a:extLst>
          </p:cNvPr>
          <p:cNvSpPr/>
          <p:nvPr/>
        </p:nvSpPr>
        <p:spPr>
          <a:xfrm>
            <a:off x="2616200" y="196465"/>
            <a:ext cx="436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 1/2565 ประจำเดือนมกราคม 2565 หน้า3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E6A6CA0-2185-42F3-9284-31121CC7EED4}"/>
              </a:ext>
            </a:extLst>
          </p:cNvPr>
          <p:cNvSpPr/>
          <p:nvPr/>
        </p:nvSpPr>
        <p:spPr>
          <a:xfrm>
            <a:off x="0" y="9505889"/>
            <a:ext cx="576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10843F0-F323-4AB5-B30F-E7D359C19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1" y="1389780"/>
            <a:ext cx="2091372" cy="152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5BD2E2D-1DCA-417C-A1F6-E3AE85939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14" y="1375615"/>
            <a:ext cx="2091372" cy="153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3BFDEF7-22C1-43E6-A37D-682415D62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57" y="1370702"/>
            <a:ext cx="1988446" cy="152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B911789-039A-49A0-A7E1-912F93562AD8}"/>
              </a:ext>
            </a:extLst>
          </p:cNvPr>
          <p:cNvSpPr/>
          <p:nvPr/>
        </p:nvSpPr>
        <p:spPr>
          <a:xfrm>
            <a:off x="145971" y="3183635"/>
            <a:ext cx="6607506" cy="2031325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>
            <a:spAutoFit/>
          </a:bodyPr>
          <a:lstStyle/>
          <a:p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   วันศุกร์ที่ 7 มกราคม 2565  เวลา 11.30 น. นายสมหมาย  ศิริอนันต์ นายก อบต.จานลาน  พร้อมด้วย นายอัมพร </a:t>
            </a:r>
            <a:r>
              <a:rPr lang="th-TH" b="1" dirty="0" err="1">
                <a:latin typeface="Arundina Sans" panose="020B0300020202020204" pitchFamily="34" charset="-34"/>
                <a:ea typeface="Arundina Sans" panose="020B0300020202020204" pitchFamily="34" charset="-34"/>
              </a:rPr>
              <a:t>ธิ</a:t>
            </a: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มาทาน  นางสาวดวงพร  จันทร์เอก รองนายก อบต.จานลาน นางกรศุนา  </a:t>
            </a:r>
            <a:r>
              <a:rPr lang="th-TH" b="1" dirty="0" err="1">
                <a:latin typeface="Arundina Sans" panose="020B0300020202020204" pitchFamily="34" charset="-34"/>
                <a:ea typeface="Arundina Sans" panose="020B0300020202020204" pitchFamily="34" charset="-34"/>
              </a:rPr>
              <a:t>วริ</a:t>
            </a: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สาร เลขานุการนายก อบต.จานลาน  นายเกียรติเกรียงไกร ดอกอินทร์  ปลัด อบต. และนายประภาส  ยืนนาน ผู้อำนวยการกองช่างลงพื้นที่สำรวจถนน  เส้นนานายสมร-ดอนหมาจอก และเส้นท่าล่อ บ้านสร้อย หมู่3 ตำบลจานลาน  อำเภอพนา จังหวัดอำนาจเจริญ เพื่อดำเนินการจัดสรรงบประมาณมาปรับปรุงซ่อมแซมต่อไป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975B327-EF01-42AF-B1F4-89DF885A2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" y="5389938"/>
            <a:ext cx="2091372" cy="22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A1FCE15-4580-49C8-8B35-CC271F658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11" y="5503660"/>
            <a:ext cx="1759341" cy="199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08AC215-1120-439E-A52C-88A0077AF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6" y="5328709"/>
            <a:ext cx="2091373" cy="173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AB1020D-4BA6-4923-8009-11D382BBB7A1}"/>
              </a:ext>
            </a:extLst>
          </p:cNvPr>
          <p:cNvSpPr/>
          <p:nvPr/>
        </p:nvSpPr>
        <p:spPr>
          <a:xfrm>
            <a:off x="165208" y="7764780"/>
            <a:ext cx="4453244" cy="2862322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>
            <a:spAutoFit/>
          </a:bodyPr>
          <a:lstStyle/>
          <a:p>
            <a:r>
              <a:rPr lang="th-TH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th-TH" b="1" dirty="0">
                <a:solidFill>
                  <a:sysClr val="windowText" lastClr="000000"/>
                </a:solidFill>
                <a:latin typeface="+mj-lt"/>
              </a:rPr>
              <a:t>เวลา 13.30 น. นายสมหมาย  ศิริอนันต์ นายกองค์การบริหารส่วนตำบลจานลาน พร้อมคณะผู้บริหารลงพื้นที่สำรวจบ่อทิ้งสิ่ง</a:t>
            </a:r>
            <a:r>
              <a:rPr lang="th-TH" b="1" dirty="0" err="1">
                <a:solidFill>
                  <a:sysClr val="windowText" lastClr="000000"/>
                </a:solidFill>
                <a:latin typeface="+mj-lt"/>
              </a:rPr>
              <a:t>ปฎิ</a:t>
            </a:r>
            <a:r>
              <a:rPr lang="th-TH" b="1" dirty="0">
                <a:solidFill>
                  <a:sysClr val="windowText" lastClr="000000"/>
                </a:solidFill>
                <a:latin typeface="+mj-lt"/>
              </a:rPr>
              <a:t>กูลที่บ้านสร้อย ตำบลจานลาน อำเภอพนา จังหวัดอำนาจเจริญ เพื่อดำเนินการสำรวจจำนวนขยะเพื่อเป็นแนวทางในการบริหารจัดการต่อไป</a:t>
            </a: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  <a:p>
            <a:endParaRPr lang="th-TH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D11B0C8-92E4-4A69-852A-DDF3DA195B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452" y="7314559"/>
            <a:ext cx="2060680" cy="157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2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C1AB748F-6263-4C9F-83ED-06154A601C03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F20D2D-2DA7-4765-80FE-B8BD9A78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DBBDB89-5FDB-490F-B5E3-4035677A058F}"/>
              </a:ext>
            </a:extLst>
          </p:cNvPr>
          <p:cNvSpPr/>
          <p:nvPr/>
        </p:nvSpPr>
        <p:spPr>
          <a:xfrm>
            <a:off x="-1" y="190499"/>
            <a:ext cx="4430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จดหมายข่าวฉบับที่1/2565 ประจำเดือน  มกราคม 2565 หน้า 4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CDD20BD4-DEBE-4E76-BD41-2869D9198B7A}"/>
              </a:ext>
            </a:extLst>
          </p:cNvPr>
          <p:cNvSpPr/>
          <p:nvPr/>
        </p:nvSpPr>
        <p:spPr>
          <a:xfrm>
            <a:off x="145592" y="1333500"/>
            <a:ext cx="6540423" cy="203132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   วันพฤหัสบดีที่ 13 มกราคม 2565 เวลา 10.00 น.</a:t>
            </a:r>
            <a:b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</a:br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         นายกองค์การบริหารส่วนตำบลจานลานมอบนโยบายการบริหารงาน</a:t>
            </a:r>
          </a:p>
          <a:p>
            <a:r>
              <a:rPr lang="th-TH" b="1" dirty="0">
                <a:solidFill>
                  <a:sysClr val="windowText" lastClr="000000"/>
                </a:solidFill>
                <a:latin typeface="+mj-lt"/>
              </a:rPr>
              <a:t>นายสมหมาย  ศิริอนันต์ นายกองค์การบริหารส่วนตำบลจานลาน  ประชุม คณะผู้บริหาร หัวหน้าส่วนราชการ พนักงานส่วนตำบลและพนักงานจ้าง  ในวันที่ 13 มกราคม 2565 เวลา 10.00  น. ณ ห้องประชุมสภาองค์การบริหารส่วนตำบลจานลาน เพื่อมอบนโยบายการบริหารงานขององค์การบริหารส่วนตำบลจานลาน อำเภอพนา  จังหวัดอำนาจเจริญ</a:t>
            </a:r>
          </a:p>
          <a:p>
            <a:endParaRPr lang="th-TH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8683604-43E2-4440-8841-E2C3D562A1D7}"/>
              </a:ext>
            </a:extLst>
          </p:cNvPr>
          <p:cNvSpPr/>
          <p:nvPr/>
        </p:nvSpPr>
        <p:spPr>
          <a:xfrm>
            <a:off x="-12700" y="9533810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C22B56D-7E6D-46AB-BAFD-7C5AF5308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9" y="3476758"/>
            <a:ext cx="2030761" cy="194028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CBE269A-CAD2-44B6-8C6F-7FF1BD76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3499176"/>
            <a:ext cx="1881224" cy="19060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F344763-218A-4A35-87FE-55EBE5B3C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75" y="3499176"/>
            <a:ext cx="2052499" cy="195026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4D7602E-59A0-418E-8CC4-08C4B1494591}"/>
              </a:ext>
            </a:extLst>
          </p:cNvPr>
          <p:cNvSpPr/>
          <p:nvPr/>
        </p:nvSpPr>
        <p:spPr>
          <a:xfrm>
            <a:off x="235123" y="5603007"/>
            <a:ext cx="6450892" cy="1754326"/>
          </a:xfrm>
          <a:prstGeom prst="rect">
            <a:avLst/>
          </a:prstGeom>
          <a:ln w="38100"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วันศุกร์ที่ 14 มกราคม 2564  เวลา 09.00  น.</a:t>
            </a:r>
            <a:r>
              <a:rPr lang="th-TH" b="1" dirty="0">
                <a:solidFill>
                  <a:sysClr val="windowText" lastClr="000000"/>
                </a:solidFill>
                <a:ea typeface="Arundina Sans" panose="020B0300020202020204" pitchFamily="34" charset="-34"/>
              </a:rPr>
              <a:t> นายประยูร  พง</a:t>
            </a:r>
            <a:r>
              <a:rPr lang="th-TH" b="1" dirty="0" err="1">
                <a:solidFill>
                  <a:sysClr val="windowText" lastClr="000000"/>
                </a:solidFill>
                <a:ea typeface="Arundina Sans" panose="020B0300020202020204" pitchFamily="34" charset="-34"/>
              </a:rPr>
              <a:t>ษ์</a:t>
            </a:r>
            <a:r>
              <a:rPr lang="th-TH" b="1" dirty="0">
                <a:solidFill>
                  <a:sysClr val="windowText" lastClr="000000"/>
                </a:solidFill>
                <a:ea typeface="Arundina Sans" panose="020B0300020202020204" pitchFamily="34" charset="-34"/>
              </a:rPr>
              <a:t>ผา ประธานสภาองค์การบริหารส่วนตำบลจานลาน</a:t>
            </a:r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</a:t>
            </a:r>
            <a:r>
              <a:rPr lang="th-TH" b="1" dirty="0">
                <a:solidFill>
                  <a:sysClr val="windowText" lastClr="000000"/>
                </a:solidFill>
                <a:ea typeface="Arundina Sans" panose="020B0300020202020204" pitchFamily="34" charset="-34"/>
              </a:rPr>
              <a:t>ดำเนินการประชุมสภาสมัย สามัญสมัยที่ 1 ครั้งที่ 2 ประจำปีงบประมาณ 2565</a:t>
            </a:r>
            <a:r>
              <a:rPr lang="th-TH" b="1" dirty="0">
                <a:solidFill>
                  <a:sysClr val="windowText" lastClr="000000"/>
                </a:solidFill>
                <a:latin typeface="+mj-lt"/>
                <a:ea typeface="Arundina Sans" panose="020B0300020202020204" pitchFamily="34" charset="-34"/>
              </a:rPr>
              <a:t>  </a:t>
            </a:r>
            <a:r>
              <a:rPr lang="th-TH" b="1" dirty="0">
                <a:solidFill>
                  <a:sysClr val="windowText" lastClr="000000"/>
                </a:solidFill>
                <a:ea typeface="Arundina Sans" panose="020B0300020202020204" pitchFamily="34" charset="-34"/>
              </a:rPr>
              <a:t>ณ ห้องประชุมสภาองค์การบริหารส่วนตำบลจาน</a:t>
            </a: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ลาน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  <a:p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DCD45DD-09B4-4063-8810-F4E492A7F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676761"/>
            <a:ext cx="2061951" cy="213451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1A58EAB-0CAD-4518-8232-F4A54FBFA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46" y="6676760"/>
            <a:ext cx="2033631" cy="213451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2C10119-815E-4E32-87D7-329E9C082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5" y="6704680"/>
            <a:ext cx="2067214" cy="213451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60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33A8D173-9014-4F3C-B3E9-4F011AAF2C25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523A5E5-30CB-4A0D-9DB6-02764EEFD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E27D4EB-F8DF-46D8-B3D7-C9E5B824FEEB}"/>
              </a:ext>
            </a:extLst>
          </p:cNvPr>
          <p:cNvSpPr/>
          <p:nvPr/>
        </p:nvSpPr>
        <p:spPr>
          <a:xfrm>
            <a:off x="-1" y="9503133"/>
            <a:ext cx="5219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D7D96AD-C38A-49CC-AEC8-692751B69086}"/>
              </a:ext>
            </a:extLst>
          </p:cNvPr>
          <p:cNvSpPr/>
          <p:nvPr/>
        </p:nvSpPr>
        <p:spPr>
          <a:xfrm>
            <a:off x="2598943" y="126684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จดหมายข่าวฉบับที่1/2565 ประจำเดือนมกราคม 2565 หน้า5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31AF34ED-224D-4941-92AA-566F758B7171}"/>
              </a:ext>
            </a:extLst>
          </p:cNvPr>
          <p:cNvSpPr/>
          <p:nvPr/>
        </p:nvSpPr>
        <p:spPr>
          <a:xfrm>
            <a:off x="168528" y="1329547"/>
            <a:ext cx="6575172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>
                <a:solidFill>
                  <a:sysClr val="windowText" lastClr="000000"/>
                </a:solidFill>
                <a:latin typeface="+mj-lt"/>
              </a:rPr>
              <a:t>    เวลา 10.00 น. เจ้าหน้าที่กองสาธารณสุขและสิ่งแวดล้อมได้รับมอบหมายจากนายกองค์การบริหารส่วนตำบลจานลาน  ดำเนินการฉีดพ่นน้ำยาฆ่าเชื้อป้องกันการแพร่ระบาดของเชื้อไวรัสโค</a:t>
            </a:r>
            <a:r>
              <a:rPr lang="th-TH" b="1" dirty="0" err="1">
                <a:solidFill>
                  <a:sysClr val="windowText" lastClr="000000"/>
                </a:solidFill>
                <a:latin typeface="+mj-lt"/>
              </a:rPr>
              <a:t>โร</a:t>
            </a:r>
            <a:r>
              <a:rPr lang="th-TH" b="1" dirty="0">
                <a:solidFill>
                  <a:sysClr val="windowText" lastClr="000000"/>
                </a:solidFill>
                <a:latin typeface="+mj-lt"/>
              </a:rPr>
              <a:t>นาโควิด 19 ในสถานศึกษา เพื่อเตรียมความพร้อมในการเปิดเรียน 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BAD3091-A114-4234-B485-B1D1D1310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" y="2738238"/>
            <a:ext cx="2154593" cy="1629189"/>
          </a:xfrm>
          <a:prstGeom prst="rect">
            <a:avLst/>
          </a:prstGeom>
          <a:ln w="127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81806EA-A472-4E16-94CD-06D528703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10" y="2693090"/>
            <a:ext cx="1987579" cy="1674337"/>
          </a:xfrm>
          <a:prstGeom prst="rect">
            <a:avLst/>
          </a:prstGeom>
          <a:ln w="127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4E43633-0CCA-4C19-9B89-CBA58C16D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32" y="2738239"/>
            <a:ext cx="2114440" cy="1706761"/>
          </a:xfrm>
          <a:prstGeom prst="rect">
            <a:avLst/>
          </a:prstGeom>
          <a:ln w="127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BD9B0A35-4FCA-4709-9031-B651374FB84C}"/>
              </a:ext>
            </a:extLst>
          </p:cNvPr>
          <p:cNvSpPr/>
          <p:nvPr/>
        </p:nvSpPr>
        <p:spPr>
          <a:xfrm>
            <a:off x="76200" y="4823810"/>
            <a:ext cx="6781800" cy="646331"/>
          </a:xfrm>
          <a:prstGeom prst="rect">
            <a:avLst/>
          </a:prstGeom>
          <a:ln w="28575">
            <a:noFill/>
            <a:prstDash val="dashDot"/>
          </a:ln>
        </p:spPr>
        <p:txBody>
          <a:bodyPr wrap="square">
            <a:spAutoFit/>
          </a:bodyPr>
          <a:lstStyle/>
          <a:p>
            <a:r>
              <a:rPr lang="th-TH" b="1" dirty="0"/>
              <a:t> นายสมหมาย ศริอนันต์  นายกองค์การบริหารส่วนตำบลจานลาน ต้อนรับ นายพิจิตร  สีมาทฤทธิ์ ผู้อำนวยการ </a:t>
            </a:r>
            <a:r>
              <a:rPr lang="th-TH" b="1" dirty="0" err="1"/>
              <a:t>ก.ศ.น</a:t>
            </a:r>
            <a:r>
              <a:rPr lang="th-TH" b="1" dirty="0"/>
              <a:t>. อำ</a:t>
            </a:r>
            <a:r>
              <a:rPr lang="th-TH" b="1" dirty="0" err="1"/>
              <a:t>แภอพ</a:t>
            </a:r>
            <a:r>
              <a:rPr lang="th-TH" b="1" dirty="0"/>
              <a:t>นาและบุคลากรในสังกัด เนื่องในโอกาสสวัสดี ปีใหม่ 2565 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336CB34-FF7E-43AE-952C-F509C2DC3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6" y="6134876"/>
            <a:ext cx="3175804" cy="277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8A7F484-BC03-47C2-981F-20F1C022C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79" y="6134074"/>
            <a:ext cx="2906181" cy="2705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047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4773490-3817-4060-9FDA-192A743B7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1333499"/>
          </a:xfrm>
          <a:prstGeom prst="rect">
            <a:avLst/>
          </a:prstGeom>
        </p:spPr>
      </p:pic>
      <p:sp>
        <p:nvSpPr>
          <p:cNvPr id="3" name="สี่เหลี่ยมผืนผ้า 3">
            <a:extLst>
              <a:ext uri="{FF2B5EF4-FFF2-40B4-BE49-F238E27FC236}">
                <a16:creationId xmlns:a16="http://schemas.microsoft.com/office/drawing/2014/main" id="{738A3D50-5CD5-4DE9-9F25-E8CF0077CD88}"/>
              </a:ext>
            </a:extLst>
          </p:cNvPr>
          <p:cNvSpPr/>
          <p:nvPr/>
        </p:nvSpPr>
        <p:spPr>
          <a:xfrm>
            <a:off x="-81634" y="88289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9087C72-FFC7-4EC9-9593-BC7BE8E8AFAA}"/>
              </a:ext>
            </a:extLst>
          </p:cNvPr>
          <p:cNvSpPr/>
          <p:nvPr/>
        </p:nvSpPr>
        <p:spPr>
          <a:xfrm>
            <a:off x="177800" y="297418"/>
            <a:ext cx="431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จดหมายข่าวฉบับที่1/2565 ประจำเดือน  มกราคม 2565 หน้า6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221E108-E8A3-4C6D-A520-A540109BFA11}"/>
              </a:ext>
            </a:extLst>
          </p:cNvPr>
          <p:cNvSpPr/>
          <p:nvPr/>
        </p:nvSpPr>
        <p:spPr>
          <a:xfrm>
            <a:off x="0" y="9536667"/>
            <a:ext cx="566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E4AB2B4-D5FC-40BE-A53C-9A91861514E6}"/>
              </a:ext>
            </a:extLst>
          </p:cNvPr>
          <p:cNvSpPr/>
          <p:nvPr/>
        </p:nvSpPr>
        <p:spPr>
          <a:xfrm>
            <a:off x="0" y="1208365"/>
            <a:ext cx="685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undina Sans" panose="020B0300020202020204" pitchFamily="34" charset="-34"/>
              </a:rPr>
              <a:t>       วันพุธที่ 19 มกราคม 2565 เวลา 09.30 น  นายอัมพร  </a:t>
            </a:r>
            <a:r>
              <a:rPr lang="th-TH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undina Sans" panose="020B0300020202020204" pitchFamily="34" charset="-34"/>
              </a:rPr>
              <a:t>ธิ</a:t>
            </a:r>
            <a:r>
              <a:rPr lang="th-TH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undina Sans" panose="020B0300020202020204" pitchFamily="34" charset="-34"/>
              </a:rPr>
              <a:t>มาทาน รอง นายก อบต จานลาน นางกรศุนา</a:t>
            </a:r>
          </a:p>
          <a:p>
            <a:r>
              <a:rPr lang="th-TH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undina Sans" panose="020B0300020202020204" pitchFamily="34" charset="-34"/>
              </a:rPr>
              <a:t> </a:t>
            </a:r>
            <a:r>
              <a:rPr lang="th-TH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undina Sans" panose="020B0300020202020204" pitchFamily="34" charset="-34"/>
              </a:rPr>
              <a:t>วริ</a:t>
            </a:r>
            <a:r>
              <a:rPr lang="th-TH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undina Sans" panose="020B0300020202020204" pitchFamily="34" charset="-34"/>
              </a:rPr>
              <a:t>สาร เลขานุการ นายก อบตจานลาน  เจ้าหน้าที่กองการศึกษา ฯ เจ้าหน้าที่งานป้องกันและบรรเทาสาธารณภัย   ได้รับมอบหมายจาก นายสมหมาย ศิริอนันต์ นายก อบต.จานลาน  ร่วมปฏิบัติหน้าที่ โครงการขยายผลศูนย์พัฒนาเด็กเล็กต้นแบบความปลอดภัยทางถนนสู่ ตำบลขับขี่ปลอดภัย  ภาคอีสาน ลงพื้นที่วิจัยจุดเสี่ยงถนนที่บ้านสร้อย ตำบลจานลาน อำเภอพนา จังหวัดอำนาจเจริญ  เพื่อพัฒนาขยายผลโรงเรียน (ระดับปฐมวัย-ประถมศึกษา )และศูนย์พัฒนาเด็กเล็กต้นแบบด้านความปลอดภัยทางถนนโดยการมีส่วนร่วมของประชาชน  ผู้นำชุมชน  โดยสถาบันวิจัยเพื่อการพัฒนาชุมชนท้องถิ่น ภายใต้มูลนิธิประชาสังคมจังหวัดอุบลราชธานี  สำนักงานกองทุนสนับสนุนการเสริมสร้างสุขภาพ (สสส.) ร่วมกับองค์การบริหารส่วนตำบลจานลาน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C48996C-C166-49A5-875C-CAC6C363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810921"/>
            <a:ext cx="2520642" cy="154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0A7BE8C-7898-427D-B215-74C962943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38" y="4446071"/>
            <a:ext cx="2111536" cy="132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654ECEC-F9BF-4921-B36D-553CE9B03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05" y="3671961"/>
            <a:ext cx="2045956" cy="148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07DC3F9A-90F3-436E-AAEF-EFB53261A9DE}"/>
              </a:ext>
            </a:extLst>
          </p:cNvPr>
          <p:cNvSpPr/>
          <p:nvPr/>
        </p:nvSpPr>
        <p:spPr>
          <a:xfrm>
            <a:off x="2159" y="5976517"/>
            <a:ext cx="65256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    วันพุธที่ 26  มกราคม 2565 เวลา 10.30 น ณ.ศูนย์พัฒนาเด็กเล็ก อบต.จานลาน ลงพื้นที่วิจัยจุดเสี่ยงบริเวณถนนสามแยกทางเข้าบ้านนาโนน และบริเวณถนนเส้นหน้าโรงเรียนบ้านดอนแดงนาโนน ตำบลจานลาน อำเภอพนา จังหวัดอำนาจเจริญ  เพื่อประเมินความเสี่ยงจากอุบัติเหตุทางถนน พร้อมหาแนวทางป้องกันและลดอุบัติเหตุทางถนนในบริเวณที่มีความเสี่ยงสูง โดยการมีส่วนร่วมของประชาชน  ผู้นำชุมชน สถาบันวิจัยเพื่อการพัฒนาชุมชนท้องถิ่น ภายใต้มูลนิธิประชาสังคมจังหวัดอุบลราชธานี  สำนักงานกองทุนสนับสนุนการเสริมสร้างสุขภาพ (สสส.) และองค์การบริหารส่วนตำบลจานลาน</a:t>
            </a:r>
            <a:b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</a:br>
            <a:r>
              <a:rPr lang="th-TH" b="1" dirty="0">
                <a:latin typeface="Arundina Sans" panose="020B0300020202020204" pitchFamily="34" charset="-34"/>
                <a:ea typeface="Arundina Sans" panose="020B0300020202020204" pitchFamily="34" charset="-34"/>
              </a:rPr>
              <a:t> </a:t>
            </a:r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6B16A9F-FB01-4305-9799-3A23B5FB9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31" y="7917180"/>
            <a:ext cx="1664087" cy="1270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59BCD90-90A8-4DB1-BDBD-51F12290C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1" y="7695405"/>
            <a:ext cx="1664087" cy="118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2834A13-710A-4E91-92AB-58C8A6AF8F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6" y="7985163"/>
            <a:ext cx="1523366" cy="112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21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7B164B-AC7B-4ED8-BD6A-1094BB46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81213"/>
            <a:ext cx="6858000" cy="1289679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46F5354-7B7E-4431-AAA8-AC3B47690F85}"/>
              </a:ext>
            </a:extLst>
          </p:cNvPr>
          <p:cNvSpPr/>
          <p:nvPr/>
        </p:nvSpPr>
        <p:spPr>
          <a:xfrm>
            <a:off x="-12700" y="8839200"/>
            <a:ext cx="6870700" cy="1066800"/>
          </a:xfrm>
          <a:custGeom>
            <a:avLst/>
            <a:gdLst>
              <a:gd name="connsiteX0" fmla="*/ 0 w 6858000"/>
              <a:gd name="connsiteY0" fmla="*/ 0 h 1409700"/>
              <a:gd name="connsiteX1" fmla="*/ 6858000 w 6858000"/>
              <a:gd name="connsiteY1" fmla="*/ 0 h 1409700"/>
              <a:gd name="connsiteX2" fmla="*/ 6858000 w 6858000"/>
              <a:gd name="connsiteY2" fmla="*/ 1409700 h 1409700"/>
              <a:gd name="connsiteX3" fmla="*/ 0 w 6858000"/>
              <a:gd name="connsiteY3" fmla="*/ 1409700 h 1409700"/>
              <a:gd name="connsiteX4" fmla="*/ 0 w 6858000"/>
              <a:gd name="connsiteY4" fmla="*/ 0 h 14097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  <a:gd name="connsiteX0" fmla="*/ 0 w 6870700"/>
              <a:gd name="connsiteY0" fmla="*/ 520700 h 1930400"/>
              <a:gd name="connsiteX1" fmla="*/ 6870700 w 6870700"/>
              <a:gd name="connsiteY1" fmla="*/ 0 h 1930400"/>
              <a:gd name="connsiteX2" fmla="*/ 6858000 w 6870700"/>
              <a:gd name="connsiteY2" fmla="*/ 1930400 h 1930400"/>
              <a:gd name="connsiteX3" fmla="*/ 0 w 6870700"/>
              <a:gd name="connsiteY3" fmla="*/ 1930400 h 1930400"/>
              <a:gd name="connsiteX4" fmla="*/ 0 w 6870700"/>
              <a:gd name="connsiteY4" fmla="*/ 5207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30400">
                <a:moveTo>
                  <a:pt x="0" y="520700"/>
                </a:moveTo>
                <a:cubicBezTo>
                  <a:pt x="2099733" y="1134533"/>
                  <a:pt x="4758267" y="1291167"/>
                  <a:pt x="6870700" y="0"/>
                </a:cubicBezTo>
                <a:cubicBezTo>
                  <a:pt x="6866467" y="643467"/>
                  <a:pt x="6862233" y="1286933"/>
                  <a:pt x="6858000" y="1930400"/>
                </a:cubicBezTo>
                <a:lnTo>
                  <a:pt x="0" y="1930400"/>
                </a:lnTo>
                <a:lnTo>
                  <a:pt x="0" y="520700"/>
                </a:lnTo>
                <a:close/>
              </a:path>
            </a:pathLst>
          </a:custGeom>
          <a:gradFill flip="none" rotWithShape="1">
            <a:gsLst>
              <a:gs pos="0">
                <a:srgbClr val="F5B78D"/>
              </a:gs>
              <a:gs pos="58000">
                <a:srgbClr val="F2C4B7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2C4563C-BAF6-49D5-903B-CD5DE8D014F8}"/>
              </a:ext>
            </a:extLst>
          </p:cNvPr>
          <p:cNvSpPr/>
          <p:nvPr/>
        </p:nvSpPr>
        <p:spPr>
          <a:xfrm>
            <a:off x="326861" y="7646274"/>
            <a:ext cx="2712720" cy="157889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ที่ปรึกษา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นายสมหมาย ศิริอนันต์ นายก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นายอัมพร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ธิ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มาทาน รองนายกอบต.จานลาน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นางสาวดวงพร  จันทร์เอก รองนายก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นางกรศุนา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วริ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สาร เลขานุการนายก อบต.จานลาน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นายเกียรติเกรียงไกร ดอกอินทร์  ปลัด อบต.จานลาน</a:t>
            </a:r>
            <a:endParaRPr lang="th-TH" sz="1400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8F5A90E-ED20-44AA-AA0A-4344039A79D2}"/>
              </a:ext>
            </a:extLst>
          </p:cNvPr>
          <p:cNvSpPr txBox="1"/>
          <p:nvPr/>
        </p:nvSpPr>
        <p:spPr>
          <a:xfrm flipH="1">
            <a:off x="3379141" y="7418603"/>
            <a:ext cx="3104225" cy="182665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คณะผู้จัดทำ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นายเกียรติเกรียงไกร  ดอกอินทร์ ปลัด อบต.จานลาน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นางชณกพร     หนูสิน	ผู้นวยการกองคลัง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นายจรัสพล      อาบทอง หัวหน้าสำนักปลัด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จพ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ง.ประชาสัมพันธ์            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จัดพิมพ์โดย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นางอุราว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รร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ณ    จรรยาเลิศ   </a:t>
            </a:r>
            <a:r>
              <a:rPr lang="th-TH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ผช</a:t>
            </a:r>
            <a:r>
              <a:rPr lang="th-TH" sz="1400" dirty="0">
                <a:latin typeface="Calibri" panose="020F0502020204030204" pitchFamily="34" charset="0"/>
                <a:ea typeface="Calibri" panose="020F0502020204030204" pitchFamily="34" charset="0"/>
              </a:rPr>
              <a:t>.จพงประชาสัมพันธ์</a:t>
            </a:r>
            <a:endParaRPr lang="th-TH" sz="1400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39DE5CD-13FD-4BB0-8805-B52BFFF0E216}"/>
              </a:ext>
            </a:extLst>
          </p:cNvPr>
          <p:cNvSpPr/>
          <p:nvPr/>
        </p:nvSpPr>
        <p:spPr>
          <a:xfrm>
            <a:off x="291787" y="9448930"/>
            <a:ext cx="425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องค์การบริหารส่วนตำบลจานลาน อำเภอพนา จังหวัดอำนาจเจริญ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CA968EF-2DFC-4612-A2EF-98DD01C2999A}"/>
              </a:ext>
            </a:extLst>
          </p:cNvPr>
          <p:cNvSpPr/>
          <p:nvPr/>
        </p:nvSpPr>
        <p:spPr>
          <a:xfrm>
            <a:off x="3192467" y="175475"/>
            <a:ext cx="439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จดหมายข่าวฉบับที่1/2565 ประจำเดือน  มกราคม 2565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0EE5C71F-D68D-4466-8C3F-8F238A526797}"/>
              </a:ext>
            </a:extLst>
          </p:cNvPr>
          <p:cNvSpPr/>
          <p:nvPr/>
        </p:nvSpPr>
        <p:spPr>
          <a:xfrm>
            <a:off x="1371601" y="629986"/>
            <a:ext cx="430276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ข่าวประชาสัมพันธ์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E93F5586-27D5-418A-A52F-0AE93C3346F7}"/>
              </a:ext>
            </a:extLst>
          </p:cNvPr>
          <p:cNvSpPr/>
          <p:nvPr/>
        </p:nvSpPr>
        <p:spPr>
          <a:xfrm>
            <a:off x="247654" y="1455175"/>
            <a:ext cx="191769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h-TH" sz="16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548_D1" panose="02000000000000000000" pitchFamily="2" charset="0"/>
              </a:rPr>
              <a:t>ผู้มีหน้าที่เสียภาษีป้าย</a:t>
            </a:r>
          </a:p>
          <a:p>
            <a:r>
              <a:rPr lang="th-TH" sz="1600" dirty="0">
                <a:latin typeface="2548_D1" panose="02000000000000000000" pitchFamily="2" charset="0"/>
              </a:rPr>
              <a:t>  -  เป็นเจ้าของป้าย</a:t>
            </a:r>
          </a:p>
          <a:p>
            <a:r>
              <a:rPr lang="th-TH" sz="1600" dirty="0">
                <a:latin typeface="2548_D1" panose="02000000000000000000" pitchFamily="2" charset="0"/>
              </a:rPr>
              <a:t>  - เป็นเจ้าของพื้นที่ที่ติดตั้งป้าย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7B1D5F1D-88E8-46C1-AF7E-3347FD65D6B6}"/>
              </a:ext>
            </a:extLst>
          </p:cNvPr>
          <p:cNvSpPr/>
          <p:nvPr/>
        </p:nvSpPr>
        <p:spPr>
          <a:xfrm>
            <a:off x="3583767" y="2195994"/>
            <a:ext cx="3032760" cy="3293209"/>
          </a:xfrm>
          <a:prstGeom prst="rect">
            <a:avLst/>
          </a:prstGeom>
          <a:solidFill>
            <a:srgbClr val="F2C4B7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ctr"/>
            <a:r>
              <a:rPr lang="th-TH" sz="1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548_D1" panose="02000000000000000000" pitchFamily="2" charset="0"/>
              </a:rPr>
              <a:t>ตราภาษีป้าย</a:t>
            </a:r>
          </a:p>
          <a:p>
            <a:r>
              <a:rPr lang="th-TH" sz="1600" dirty="0">
                <a:solidFill>
                  <a:schemeClr val="tx1"/>
                </a:solidFill>
                <a:latin typeface="2005_iannnnnCTX 9001" panose="02000000000000000000" pitchFamily="2" charset="0"/>
              </a:rPr>
              <a:t>เคลื่อนที่ไม่ได้   อัตรา  5  บาท/500  ตร.ซม.</a:t>
            </a:r>
          </a:p>
          <a:p>
            <a:r>
              <a:rPr lang="th-TH" sz="1600" dirty="0">
                <a:solidFill>
                  <a:schemeClr val="tx1"/>
                </a:solidFill>
                <a:latin typeface="2005_iannnnnCTX 9001" panose="02000000000000000000" pitchFamily="2" charset="0"/>
              </a:rPr>
              <a:t>เคลื่อนที่ได้     อัตรา  10  บาท/500  ตร.ซม.</a:t>
            </a:r>
          </a:p>
          <a:p>
            <a:pPr algn="ctr"/>
            <a:endParaRPr lang="th-TH" sz="1600" dirty="0">
              <a:solidFill>
                <a:schemeClr val="tx1"/>
              </a:solidFill>
              <a:latin typeface="2005_iannnnnCTX 9001" panose="02000000000000000000" pitchFamily="2" charset="0"/>
            </a:endParaRPr>
          </a:p>
          <a:p>
            <a:r>
              <a:rPr lang="th-TH" sz="1600" dirty="0">
                <a:solidFill>
                  <a:schemeClr val="tx1"/>
                </a:solidFill>
                <a:latin typeface="2548_D1" panose="02000000000000000000" pitchFamily="2" charset="0"/>
              </a:rPr>
              <a:t>           2.  ป้ายที่มีอักษรไทย+อักษรต่างประเทศ+รูปภาพ+เครื่องหมาย 1.  ป้ายที่มีอักษรไทยล้วนอื่น</a:t>
            </a:r>
          </a:p>
          <a:p>
            <a:r>
              <a:rPr lang="th-TH" sz="1600" dirty="0">
                <a:solidFill>
                  <a:schemeClr val="tx1"/>
                </a:solidFill>
                <a:latin typeface="2005_iannnnnCTX 9001" panose="02000000000000000000" pitchFamily="2" charset="0"/>
              </a:rPr>
              <a:t>เคลื่อนที่ไม่ได้   อัตรา  26  บาท/500  ตร.ซม.</a:t>
            </a:r>
          </a:p>
          <a:p>
            <a:r>
              <a:rPr lang="th-TH" sz="1600" dirty="0">
                <a:solidFill>
                  <a:schemeClr val="tx1"/>
                </a:solidFill>
                <a:latin typeface="2005_iannnnnCTX 9001" panose="02000000000000000000" pitchFamily="2" charset="0"/>
              </a:rPr>
              <a:t>เคลื่อนที่ได้     อัตรา  52  บาท/500  ตร.ซม.</a:t>
            </a:r>
          </a:p>
          <a:p>
            <a:endParaRPr lang="th-TH" sz="1600" dirty="0">
              <a:solidFill>
                <a:schemeClr val="tx1"/>
              </a:solidFill>
              <a:latin typeface="2548_D1" panose="02000000000000000000" pitchFamily="2" charset="0"/>
            </a:endParaRPr>
          </a:p>
          <a:p>
            <a:r>
              <a:rPr lang="th-TH" sz="1600" dirty="0">
                <a:solidFill>
                  <a:schemeClr val="tx1"/>
                </a:solidFill>
                <a:latin typeface="2548_D1" panose="02000000000000000000" pitchFamily="2" charset="0"/>
              </a:rPr>
              <a:t>           3.  ป้ายที่ไม่มีอักษรไทย/ ป้ายที่มีอักษรไทยบางส่วนหรือทั้งหมดอยู่ต่ำกว่าอักษาต่างประเทศ</a:t>
            </a:r>
          </a:p>
          <a:p>
            <a:r>
              <a:rPr lang="th-TH" sz="1600" dirty="0">
                <a:solidFill>
                  <a:schemeClr val="tx1"/>
                </a:solidFill>
                <a:latin typeface="2005_iannnnnCTX 9001" panose="02000000000000000000" pitchFamily="2" charset="0"/>
              </a:rPr>
              <a:t>เคลื่อนที่ไม่ได้   อัตรา  50  บาท/500  ตร.ซม.</a:t>
            </a:r>
          </a:p>
          <a:p>
            <a:r>
              <a:rPr lang="th-TH" sz="1600" dirty="0">
                <a:solidFill>
                  <a:schemeClr val="tx1"/>
                </a:solidFill>
                <a:latin typeface="2005_iannnnnCTX 9001" panose="02000000000000000000" pitchFamily="2" charset="0"/>
              </a:rPr>
              <a:t>เคลื่อนที่ได้     อัตรา  52  บาท/500  ตร.ซม.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59B07B4-61D0-4FD9-B871-7FA08E4B5150}"/>
              </a:ext>
            </a:extLst>
          </p:cNvPr>
          <p:cNvSpPr/>
          <p:nvPr/>
        </p:nvSpPr>
        <p:spPr>
          <a:xfrm>
            <a:off x="121920" y="4527645"/>
            <a:ext cx="3032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548_D1" panose="02000000000000000000" pitchFamily="2" charset="0"/>
              </a:rPr>
              <a:t>ลักษณะป้ายที่ต้องเสียภาษี</a:t>
            </a:r>
          </a:p>
          <a:p>
            <a:r>
              <a:rPr lang="th-TH" sz="1600" dirty="0">
                <a:latin typeface="2548_D1" panose="02000000000000000000" pitchFamily="2" charset="0"/>
              </a:rPr>
              <a:t>  คือ  ป้ายแสดงชื่อ ยี่ห้อ หรือเครื่องหมายที่ใช้ในการประกอบการค้าหรือประกอบกิจการอื่นเพื่อหารายได้หรือโฆษณา</a:t>
            </a: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AD575E36-F245-4F84-91A9-971F95239256}"/>
              </a:ext>
            </a:extLst>
          </p:cNvPr>
          <p:cNvSpPr/>
          <p:nvPr/>
        </p:nvSpPr>
        <p:spPr>
          <a:xfrm>
            <a:off x="2308516" y="1455175"/>
            <a:ext cx="1239519" cy="11555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ภาษีป้าย</a:t>
            </a: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024C59E-04D3-4962-AF1E-78BA200CEF1A}"/>
              </a:ext>
            </a:extLst>
          </p:cNvPr>
          <p:cNvSpPr/>
          <p:nvPr/>
        </p:nvSpPr>
        <p:spPr>
          <a:xfrm>
            <a:off x="76200" y="2508557"/>
            <a:ext cx="3429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44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ขั้นตอนการชำระภาษี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  1.  ยื่นแบบภายในเดือนมีนาคมของทุกปี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  2.  รอแจ้งการประเมิน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จากพนักงาน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  3.  ชำระภาษีภายใน  15  วัน นับแต่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วันที่ได้รับแจ้งประเมิน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3E9B238-FB2A-4295-B907-09DF1956A2BA}"/>
              </a:ext>
            </a:extLst>
          </p:cNvPr>
          <p:cNvSpPr/>
          <p:nvPr/>
        </p:nvSpPr>
        <p:spPr>
          <a:xfrm>
            <a:off x="4224021" y="6544570"/>
            <a:ext cx="2702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Angsana New" panose="02020603050405020304" pitchFamily="18" charset="-34"/>
              </a:rPr>
              <a:t>งานพัฒนาและจัดเก็บรายได้  กองคลัง         องค์การบริหารส่วนตำบลจานลาน อำเภอพนา จังหวัดอำนาจเจริญ       โทร 0 4598  9663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3EB636F-313A-44AA-8BC7-45ECC21029FB}"/>
              </a:ext>
            </a:extLst>
          </p:cNvPr>
          <p:cNvSpPr txBox="1"/>
          <p:nvPr/>
        </p:nvSpPr>
        <p:spPr>
          <a:xfrm>
            <a:off x="76200" y="5469514"/>
            <a:ext cx="414782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548_D1" panose="02000000000000000000" pitchFamily="2" charset="0"/>
                <a:cs typeface="2548_D1" panose="02000000000000000000" pitchFamily="2" charset="0"/>
              </a:rPr>
              <a:t>เงินเพิ่ม</a:t>
            </a:r>
          </a:p>
          <a:p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         </a:t>
            </a:r>
          </a:p>
          <a:p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  1.  </a:t>
            </a:r>
            <a:r>
              <a:rPr lang="th-TH" sz="1200" i="1" dirty="0">
                <a:latin typeface="2548_D1" panose="02000000000000000000" pitchFamily="2" charset="0"/>
                <a:cs typeface="2548_D1" panose="02000000000000000000" pitchFamily="2" charset="0"/>
              </a:rPr>
              <a:t>ไม่ยื่น</a:t>
            </a:r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แบบแสดงรายการภาษีป้าย  ภายในเวลาที่กำหนด  ให้เสียเงินเพิ่ม  </a:t>
            </a:r>
            <a:r>
              <a:rPr lang="th-TH" sz="1200" i="1" dirty="0">
                <a:latin typeface="2548_D1" panose="02000000000000000000" pitchFamily="2" charset="0"/>
                <a:cs typeface="2548_D1" panose="02000000000000000000" pitchFamily="2" charset="0"/>
              </a:rPr>
              <a:t>ร้อยละ  10  </a:t>
            </a:r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ของจำนวนเงินที่ต้องเสียภาษี</a:t>
            </a:r>
          </a:p>
          <a:p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   2.  ยื่นแบบแสดงรายการภาษีป้ายโดย</a:t>
            </a:r>
            <a:r>
              <a:rPr lang="th-TH" sz="1200" i="1" dirty="0">
                <a:latin typeface="2548_D1" panose="02000000000000000000" pitchFamily="2" charset="0"/>
                <a:cs typeface="2548_D1" panose="02000000000000000000" pitchFamily="2" charset="0"/>
              </a:rPr>
              <a:t>ไม่ถูกต้อง  </a:t>
            </a:r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ให้เสียเงินเพิ่ม</a:t>
            </a:r>
            <a:r>
              <a:rPr lang="th-TH" sz="1200" i="1" dirty="0">
                <a:latin typeface="2548_D1" panose="02000000000000000000" pitchFamily="2" charset="0"/>
                <a:cs typeface="2548_D1" panose="02000000000000000000" pitchFamily="2" charset="0"/>
              </a:rPr>
              <a:t>ร้อยละ  10  </a:t>
            </a:r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ของภาษีที่ประเมินเพิ่มเติม</a:t>
            </a:r>
          </a:p>
          <a:p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    3</a:t>
            </a:r>
            <a:r>
              <a:rPr lang="th-TH" sz="1200" i="1" dirty="0">
                <a:latin typeface="2548_D1" panose="02000000000000000000" pitchFamily="2" charset="0"/>
                <a:cs typeface="2548_D1" panose="02000000000000000000" pitchFamily="2" charset="0"/>
              </a:rPr>
              <a:t>.  ไม่ชำระภาษี</a:t>
            </a:r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ป้ายภายในเวลาที่กำหนด  ให้เสียเงินเพิ่ม</a:t>
            </a:r>
            <a:r>
              <a:rPr lang="th-TH" sz="1200" i="1" dirty="0">
                <a:latin typeface="2548_D1" panose="02000000000000000000" pitchFamily="2" charset="0"/>
                <a:cs typeface="2548_D1" panose="02000000000000000000" pitchFamily="2" charset="0"/>
              </a:rPr>
              <a:t>ร้อยละ  2  ต่อเดือน </a:t>
            </a:r>
            <a:r>
              <a:rPr lang="th-TH" sz="1200" dirty="0">
                <a:latin typeface="2548_D1" panose="02000000000000000000" pitchFamily="2" charset="0"/>
                <a:cs typeface="2548_D1" panose="02000000000000000000" pitchFamily="2" charset="0"/>
              </a:rPr>
              <a:t>ของจำนวนเงินที่ต้องเสียภาษี</a:t>
            </a:r>
            <a:endParaRPr lang="th-TH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548_D1" panose="02000000000000000000" pitchFamily="2" charset="0"/>
              <a:cs typeface="2548_D1" panose="02000000000000000000" pitchFamily="2" charset="0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410C174-93C8-45D4-AD0D-16D2C83C46D4}"/>
              </a:ext>
            </a:extLst>
          </p:cNvPr>
          <p:cNvSpPr txBox="1"/>
          <p:nvPr/>
        </p:nvSpPr>
        <p:spPr>
          <a:xfrm>
            <a:off x="4747260" y="6004560"/>
            <a:ext cx="13411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th-TH" dirty="0"/>
              <a:t>ติดต่อชำระภาษี</a:t>
            </a: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id="{62CE233C-A694-4FBB-A6E5-5EC4594D72E2}"/>
              </a:ext>
            </a:extLst>
          </p:cNvPr>
          <p:cNvSpPr/>
          <p:nvPr/>
        </p:nvSpPr>
        <p:spPr>
          <a:xfrm flipV="1">
            <a:off x="0" y="7454702"/>
            <a:ext cx="6845300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4412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</TotalTime>
  <Words>1300</Words>
  <Application>Microsoft Office PowerPoint</Application>
  <PresentationFormat>กระดาษ A4 (210x297 มม.)</PresentationFormat>
  <Paragraphs>82</Paragraphs>
  <Slides>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6" baseType="lpstr">
      <vt:lpstr>2005_iannnnnCTX 9001</vt:lpstr>
      <vt:lpstr>2548_D1</vt:lpstr>
      <vt:lpstr>Angsana New</vt:lpstr>
      <vt:lpstr>Arial</vt:lpstr>
      <vt:lpstr>Arundina Sans</vt:lpstr>
      <vt:lpstr>Calibri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77</cp:revision>
  <cp:lastPrinted>2022-02-10T02:39:34Z</cp:lastPrinted>
  <dcterms:created xsi:type="dcterms:W3CDTF">2022-02-05T12:14:48Z</dcterms:created>
  <dcterms:modified xsi:type="dcterms:W3CDTF">2022-02-10T02:40:58Z</dcterms:modified>
</cp:coreProperties>
</file>